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72" r:id="rId11"/>
    <p:sldId id="271" r:id="rId12"/>
    <p:sldId id="266" r:id="rId13"/>
    <p:sldId id="267" r:id="rId14"/>
    <p:sldId id="274" r:id="rId15"/>
    <p:sldId id="268" r:id="rId16"/>
    <p:sldId id="273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nV6zJMmGhamUV9P1VTtoUw==" hashData="PPq09CIoYMcZTi9Nvr7TnBNm80ADp7G0NkAw/PuwEwCyDznfpKMIxKHIJRv9FjcOjTpZ5DsI0CmJIFXfmgXF8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99AA"/>
    <a:srgbClr val="41647A"/>
    <a:srgbClr val="3F6198"/>
    <a:srgbClr val="EEF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C4A96-11F0-773A-7712-6721A4ECA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180CD-9870-295B-7FA4-6E303241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AF7AC-86C6-96A5-4838-9B14394D5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CFDAC-32B8-389C-DD7B-BC429A006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12830-04B6-7416-2BC3-0CCD0E919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89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3D0AF-C789-0C83-EA14-380DA31C0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00F27-3272-996F-170A-FC03DC362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3AA55-1374-F375-E9E6-C1A5797F0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31FA9-CAA3-5D2B-0BF8-269646CE0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E27DE-326C-9166-E6A0-AAC501B02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4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82BF4-CBAF-0597-63D3-1A3D80556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908EC-6B40-67F7-5E60-F218F8692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44A9E-F7F2-A5C7-959C-7A39D3275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D9B69-9D04-6A7E-7461-8A78AC1BF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E6CCD-684D-0F94-F921-95ADDE348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65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5A8B6-7AEC-B4D5-F069-656F702FB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C2DC5-3D21-0051-4C11-66379E959F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891D8-76CA-8E4F-2F4A-734A7012F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EE1E2-5450-16D3-A9E6-5156B6767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3FB37-9686-700C-6A9E-9F9CB2230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3FD2C4-CF8C-961B-94D0-A6ACF5243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8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F9448-DD5E-7B74-630C-6B1ED101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5D3CD-7422-9E19-39B2-0D9AC5A79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5A4941-67E7-68C6-BEBC-961EA776D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2DE68-0F24-F97D-57E5-D4C4AED3D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7D9D9-6416-BBE0-6A89-AB992F2249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632E0D-18DF-DF7A-278B-964A5760F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F9C6B9-DC03-0E2C-6E63-F1B2F298C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FABCCA-A065-AA6F-C5D3-2280B00FA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8B68-7775-F284-FBFC-28CA25B13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4BA44-1A38-D347-0B8C-34FA6D9B1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E71B8E-B2D6-9F83-997E-E54BB246E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42CCF-93B6-E9AA-C403-2B8C6B5C0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6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1635E-E3F2-AFE3-A158-F7DCB408D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CDC24C-7738-65FF-9F1F-888A7D11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EBB9A-E8D8-C27B-1604-1DCEDD558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20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B2A81-6006-8EAF-8929-A8AF1EC13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CFC3C-DD86-9DEB-3072-5DC95629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5157A-6996-219A-7DFF-82A79078A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02365B-D9D7-D669-8B48-FFDDC9E06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5F912-C964-4A0C-DEF6-576062949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B8BCA9-88E3-F67D-3861-19A3DF2C0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4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9A7C5-83EF-FC59-CA20-36A83B74D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7B6B49-BD15-42CD-F1FB-357EA591EA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BD714-E97F-95A8-283A-BFF9EBF86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E1B10-2E10-DD55-3856-769415AF1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4A600-61EE-84CC-E969-89AFA873B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43FD56-E815-9A4E-5D53-609498261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17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23C6A-0EC4-2C39-E516-B2EDD25B6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D4A95A-AE48-30E4-063D-ABB20E8F0C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97E4C-9930-4F80-E73B-8F6CE0D6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3A758-8D0E-04A9-F98E-A6E1482A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086B0-750F-B8C7-F38E-CAB249DE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43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B32096-AA8D-0A34-A319-C1A09790CA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400A53-6993-F854-D1D5-C55CC0818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42BBC-CBED-3972-23D4-6D2FD6006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E40C-6C06-F9BB-1D64-87EA45E2F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48D7C-008D-2C75-2A5A-9D0D185E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01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DB45B8-EAEA-A756-ED1F-A5A149C6F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AF45A-8C24-C0DF-D8DB-9C6B901AF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327EA-8023-BC2D-57C8-4C2B6BC14C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2D128-6E1F-4229-AFC4-3827CFF7D7E6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1BC78-CB69-45A1-5E9A-ACA35612BB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39401-AB26-4424-1D3E-4E6B986E1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5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f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fif"/><Relationship Id="rId4" Type="http://schemas.openxmlformats.org/officeDocument/2006/relationships/image" Target="../media/image18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microsoft.com/office/2007/relationships/hdphoto" Target="../media/hdphoto4.wdp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5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jpe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mp"/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tm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10" Type="http://schemas.openxmlformats.org/officeDocument/2006/relationships/image" Target="../media/image67.svg"/><Relationship Id="rId4" Type="http://schemas.openxmlformats.org/officeDocument/2006/relationships/image" Target="../media/image61.svg"/><Relationship Id="rId9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ty with many tall buildings&#10;&#10;Description automatically generated with low confidence">
            <a:extLst>
              <a:ext uri="{FF2B5EF4-FFF2-40B4-BE49-F238E27FC236}">
                <a16:creationId xmlns:a16="http://schemas.microsoft.com/office/drawing/2014/main" id="{01AD767E-7D1F-6F25-B8B4-D80D40A2A42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12"/>
                    </a14:imgEffect>
                    <a14:imgEffect>
                      <a14:saturation sat="9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alphaModFix amt="50000"/>
            </a:blip>
            <a:tile tx="0" ty="0" sx="100000" sy="100000" flip="none" algn="tl"/>
          </a:blipFill>
          <a:effectLst>
            <a:glow>
              <a:schemeClr val="accent1"/>
            </a:glow>
            <a:reflection endPos="0" dist="50800" dir="5400000" sy="-100000" algn="bl" rotWithShape="0"/>
            <a:softEdge rad="0"/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8E3C9D98-B50E-439B-F0DE-856D5C76FDBE}"/>
              </a:ext>
            </a:extLst>
          </p:cNvPr>
          <p:cNvSpPr/>
          <p:nvPr/>
        </p:nvSpPr>
        <p:spPr>
          <a:xfrm>
            <a:off x="3450907" y="944933"/>
            <a:ext cx="5261466" cy="5261466"/>
          </a:xfrm>
          <a:prstGeom prst="ellipse">
            <a:avLst/>
          </a:prstGeom>
          <a:noFill/>
          <a:ln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316105E-21A3-C7DF-E598-C34DAB52E331}"/>
              </a:ext>
            </a:extLst>
          </p:cNvPr>
          <p:cNvSpPr/>
          <p:nvPr/>
        </p:nvSpPr>
        <p:spPr>
          <a:xfrm>
            <a:off x="3762460" y="1242969"/>
            <a:ext cx="4667078" cy="46950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00A155B-D09E-075B-1264-5ED8DCE5E0EE}"/>
              </a:ext>
            </a:extLst>
          </p:cNvPr>
          <p:cNvSpPr/>
          <p:nvPr/>
        </p:nvSpPr>
        <p:spPr>
          <a:xfrm>
            <a:off x="3988309" y="1468073"/>
            <a:ext cx="4215381" cy="4240635"/>
          </a:xfrm>
          <a:prstGeom prst="ellipse">
            <a:avLst/>
          </a:prstGeom>
          <a:solidFill>
            <a:schemeClr val="bg1"/>
          </a:solidFill>
          <a:ln>
            <a:noFill/>
            <a:prstDash val="sysDash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Text&#10;&#10;Description automatically generated with low confidence">
            <a:extLst>
              <a:ext uri="{FF2B5EF4-FFF2-40B4-BE49-F238E27FC236}">
                <a16:creationId xmlns:a16="http://schemas.microsoft.com/office/drawing/2014/main" id="{75995828-7821-9FA3-3931-F32521F277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110" y="3314298"/>
            <a:ext cx="3907778" cy="122815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6BD608A-4725-AAE6-E3E8-3BFAD65D3058}"/>
              </a:ext>
            </a:extLst>
          </p:cNvPr>
          <p:cNvCxnSpPr>
            <a:cxnSpLocks/>
          </p:cNvCxnSpPr>
          <p:nvPr/>
        </p:nvCxnSpPr>
        <p:spPr>
          <a:xfrm>
            <a:off x="687897" y="3531765"/>
            <a:ext cx="2550253" cy="0"/>
          </a:xfrm>
          <a:prstGeom prst="line">
            <a:avLst/>
          </a:prstGeom>
          <a:ln w="19050">
            <a:solidFill>
              <a:srgbClr val="3F6198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01016F0-652C-E2F2-AA7B-1D31457E81E1}"/>
              </a:ext>
            </a:extLst>
          </p:cNvPr>
          <p:cNvCxnSpPr>
            <a:cxnSpLocks/>
          </p:cNvCxnSpPr>
          <p:nvPr/>
        </p:nvCxnSpPr>
        <p:spPr>
          <a:xfrm>
            <a:off x="9044730" y="3531765"/>
            <a:ext cx="2550253" cy="0"/>
          </a:xfrm>
          <a:prstGeom prst="line">
            <a:avLst/>
          </a:prstGeom>
          <a:ln w="19050">
            <a:solidFill>
              <a:srgbClr val="3F6198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EB5376BD-118A-2513-CCA0-36A3E69FB77C}"/>
              </a:ext>
            </a:extLst>
          </p:cNvPr>
          <p:cNvSpPr/>
          <p:nvPr/>
        </p:nvSpPr>
        <p:spPr>
          <a:xfrm rot="243186">
            <a:off x="3581399" y="1061508"/>
            <a:ext cx="5029200" cy="5029200"/>
          </a:xfrm>
          <a:prstGeom prst="ellipse">
            <a:avLst/>
          </a:prstGeom>
          <a:noFill/>
          <a:ln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DF1CD95-2CD1-CB20-63C4-8F5FC9536FE8}"/>
              </a:ext>
            </a:extLst>
          </p:cNvPr>
          <p:cNvSpPr/>
          <p:nvPr/>
        </p:nvSpPr>
        <p:spPr>
          <a:xfrm rot="556330">
            <a:off x="3631162" y="1107499"/>
            <a:ext cx="4937760" cy="4937760"/>
          </a:xfrm>
          <a:prstGeom prst="ellipse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C7C6F8A-096F-DC6F-08FD-E11AA4DAF90D}"/>
              </a:ext>
            </a:extLst>
          </p:cNvPr>
          <p:cNvSpPr/>
          <p:nvPr/>
        </p:nvSpPr>
        <p:spPr>
          <a:xfrm rot="422622">
            <a:off x="3678657" y="1164029"/>
            <a:ext cx="4846320" cy="4846320"/>
          </a:xfrm>
          <a:prstGeom prst="ellipse">
            <a:avLst/>
          </a:prstGeom>
          <a:noFill/>
          <a:ln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B8681C-08E1-529E-3329-E2A1FCC6B539}"/>
              </a:ext>
            </a:extLst>
          </p:cNvPr>
          <p:cNvSpPr txBox="1"/>
          <p:nvPr/>
        </p:nvSpPr>
        <p:spPr>
          <a:xfrm>
            <a:off x="3731057" y="2377113"/>
            <a:ext cx="4554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Welcome to</a:t>
            </a:r>
          </a:p>
        </p:txBody>
      </p:sp>
    </p:spTree>
    <p:extLst>
      <p:ext uri="{BB962C8B-B14F-4D97-AF65-F5344CB8AC3E}">
        <p14:creationId xmlns:p14="http://schemas.microsoft.com/office/powerpoint/2010/main" val="413554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7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" grpId="0" animBg="1"/>
      <p:bldP spid="3" grpId="0" animBg="1"/>
      <p:bldP spid="4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8CD5611-5BFF-5151-0BF3-08AB10489746}"/>
              </a:ext>
            </a:extLst>
          </p:cNvPr>
          <p:cNvSpPr/>
          <p:nvPr/>
        </p:nvSpPr>
        <p:spPr>
          <a:xfrm>
            <a:off x="0" y="2465371"/>
            <a:ext cx="7043149" cy="42223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ands holding a globe&#10;&#10;Description automatically generated with low confidence">
            <a:extLst>
              <a:ext uri="{FF2B5EF4-FFF2-40B4-BE49-F238E27FC236}">
                <a16:creationId xmlns:a16="http://schemas.microsoft.com/office/drawing/2014/main" id="{85F27C21-BD14-8562-11EA-28AC5ABBE2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8" r="9384"/>
          <a:stretch/>
        </p:blipFill>
        <p:spPr>
          <a:xfrm>
            <a:off x="7043149" y="-1"/>
            <a:ext cx="5148852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8230EC-211B-3ADC-1B67-03DA753A4994}"/>
              </a:ext>
            </a:extLst>
          </p:cNvPr>
          <p:cNvSpPr txBox="1"/>
          <p:nvPr/>
        </p:nvSpPr>
        <p:spPr>
          <a:xfrm>
            <a:off x="652478" y="355522"/>
            <a:ext cx="60350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ABOUT </a:t>
            </a:r>
          </a:p>
          <a:p>
            <a:r>
              <a:rPr lang="en-US" sz="54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COMPANY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DD0095-5449-D0BC-CB24-91645072B90C}"/>
              </a:ext>
            </a:extLst>
          </p:cNvPr>
          <p:cNvGrpSpPr/>
          <p:nvPr/>
        </p:nvGrpSpPr>
        <p:grpSpPr>
          <a:xfrm>
            <a:off x="133992" y="2810712"/>
            <a:ext cx="6553526" cy="923330"/>
            <a:chOff x="133992" y="2810712"/>
            <a:chExt cx="6553526" cy="9233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650992-775A-38C4-7F67-8D0F9233D340}"/>
                </a:ext>
              </a:extLst>
            </p:cNvPr>
            <p:cNvSpPr txBox="1"/>
            <p:nvPr/>
          </p:nvSpPr>
          <p:spPr>
            <a:xfrm>
              <a:off x="652478" y="2810712"/>
              <a:ext cx="60350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Mobile-ID Technologies &amp; Services Joint Stock Company is the potential young company with information technology activities major, </a:t>
              </a:r>
              <a:r>
                <a:rPr lang="en-US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established in 2016</a:t>
              </a:r>
            </a:p>
          </p:txBody>
        </p:sp>
        <p:pic>
          <p:nvPicPr>
            <p:cNvPr id="4" name="Graphic 3" descr="Atom with solid fill">
              <a:extLst>
                <a:ext uri="{FF2B5EF4-FFF2-40B4-BE49-F238E27FC236}">
                  <a16:creationId xmlns:a16="http://schemas.microsoft.com/office/drawing/2014/main" id="{AE16EC8A-1A20-9B70-D3D6-7FD42AEAB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3992" y="2887882"/>
              <a:ext cx="384495" cy="384495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A22DEE-79FB-A289-F51C-9FB26D93EF52}"/>
              </a:ext>
            </a:extLst>
          </p:cNvPr>
          <p:cNvGrpSpPr/>
          <p:nvPr/>
        </p:nvGrpSpPr>
        <p:grpSpPr>
          <a:xfrm>
            <a:off x="133992" y="4183282"/>
            <a:ext cx="6570453" cy="646331"/>
            <a:chOff x="133992" y="4183282"/>
            <a:chExt cx="6570453" cy="64633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026349-1CF8-635E-1251-CF0894B54AAB}"/>
                </a:ext>
              </a:extLst>
            </p:cNvPr>
            <p:cNvSpPr txBox="1"/>
            <p:nvPr/>
          </p:nvSpPr>
          <p:spPr>
            <a:xfrm>
              <a:off x="669406" y="4183282"/>
              <a:ext cx="6035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My targeted customer is the mobile network operators, e-Service Providers, e-Government and end customers</a:t>
              </a:r>
            </a:p>
          </p:txBody>
        </p:sp>
        <p:pic>
          <p:nvPicPr>
            <p:cNvPr id="7" name="Graphic 6" descr="Atom with solid fill">
              <a:extLst>
                <a:ext uri="{FF2B5EF4-FFF2-40B4-BE49-F238E27FC236}">
                  <a16:creationId xmlns:a16="http://schemas.microsoft.com/office/drawing/2014/main" id="{6D71DC16-C2BF-6BF9-AF5C-A24231121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3992" y="4246403"/>
              <a:ext cx="384495" cy="38449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3EA8101-87DA-86AF-0BBB-9ED41C7845E3}"/>
              </a:ext>
            </a:extLst>
          </p:cNvPr>
          <p:cNvGrpSpPr/>
          <p:nvPr/>
        </p:nvGrpSpPr>
        <p:grpSpPr>
          <a:xfrm>
            <a:off x="142455" y="5248076"/>
            <a:ext cx="6561989" cy="923330"/>
            <a:chOff x="142455" y="5248076"/>
            <a:chExt cx="6561989" cy="92333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08A7236-8C78-6C20-4F83-A21BCF345DDF}"/>
                </a:ext>
              </a:extLst>
            </p:cNvPr>
            <p:cNvSpPr txBox="1"/>
            <p:nvPr/>
          </p:nvSpPr>
          <p:spPr>
            <a:xfrm>
              <a:off x="669405" y="5248076"/>
              <a:ext cx="60350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Mobile-ID allows users to use the services requiring high security, provides digital signature services, and sign in bank, healthcare, education, e-tax declaration, e-custom,…</a:t>
              </a:r>
            </a:p>
          </p:txBody>
        </p:sp>
        <p:pic>
          <p:nvPicPr>
            <p:cNvPr id="9" name="Graphic 8" descr="Atom with solid fill">
              <a:extLst>
                <a:ext uri="{FF2B5EF4-FFF2-40B4-BE49-F238E27FC236}">
                  <a16:creationId xmlns:a16="http://schemas.microsoft.com/office/drawing/2014/main" id="{B5B6DCFF-E90A-FFA0-9CAD-1A62C6EF4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2455" y="5325246"/>
              <a:ext cx="384495" cy="3844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305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0C1767-E3E3-5E30-5E58-6F5C11E96BE0}"/>
              </a:ext>
            </a:extLst>
          </p:cNvPr>
          <p:cNvSpPr/>
          <p:nvPr/>
        </p:nvSpPr>
        <p:spPr>
          <a:xfrm>
            <a:off x="-385483" y="663388"/>
            <a:ext cx="3424518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53493CB-6014-5293-8D6A-B47C3DB5E1A7}"/>
              </a:ext>
            </a:extLst>
          </p:cNvPr>
          <p:cNvSpPr/>
          <p:nvPr/>
        </p:nvSpPr>
        <p:spPr>
          <a:xfrm>
            <a:off x="9054352" y="663388"/>
            <a:ext cx="3424518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ECBD89-3545-4252-968A-D1F3D15FAE3F}"/>
              </a:ext>
            </a:extLst>
          </p:cNvPr>
          <p:cNvSpPr txBox="1"/>
          <p:nvPr/>
        </p:nvSpPr>
        <p:spPr>
          <a:xfrm>
            <a:off x="3311918" y="433225"/>
            <a:ext cx="5340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OUR MISSION</a:t>
            </a:r>
          </a:p>
        </p:txBody>
      </p:sp>
      <p:pic>
        <p:nvPicPr>
          <p:cNvPr id="27" name="Graphic 26" descr="Chevron arrows with solid fill">
            <a:extLst>
              <a:ext uri="{FF2B5EF4-FFF2-40B4-BE49-F238E27FC236}">
                <a16:creationId xmlns:a16="http://schemas.microsoft.com/office/drawing/2014/main" id="{E6A8C0B2-D496-CEA6-665B-0AC289A69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03975" y="3789690"/>
            <a:ext cx="643574" cy="643574"/>
          </a:xfrm>
          <a:prstGeom prst="rect">
            <a:avLst/>
          </a:prstGeom>
        </p:spPr>
      </p:pic>
      <p:pic>
        <p:nvPicPr>
          <p:cNvPr id="28" name="Graphic 27" descr="Chevron arrows with solid fill">
            <a:extLst>
              <a:ext uri="{FF2B5EF4-FFF2-40B4-BE49-F238E27FC236}">
                <a16:creationId xmlns:a16="http://schemas.microsoft.com/office/drawing/2014/main" id="{80115DCF-1E76-3188-2446-6FADD844B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5781" y="3789690"/>
            <a:ext cx="643574" cy="64357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3D2F0F5-8B2C-3914-EAED-484EB5DE3396}"/>
              </a:ext>
            </a:extLst>
          </p:cNvPr>
          <p:cNvGrpSpPr/>
          <p:nvPr/>
        </p:nvGrpSpPr>
        <p:grpSpPr>
          <a:xfrm>
            <a:off x="832710" y="1810871"/>
            <a:ext cx="2554942" cy="4034117"/>
            <a:chOff x="832710" y="1810871"/>
            <a:chExt cx="2554942" cy="403411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2D3C4E1-F790-6D44-70B2-27CFDAEC8210}"/>
                </a:ext>
              </a:extLst>
            </p:cNvPr>
            <p:cNvSpPr/>
            <p:nvPr/>
          </p:nvSpPr>
          <p:spPr>
            <a:xfrm>
              <a:off x="832710" y="2438400"/>
              <a:ext cx="2554942" cy="3406588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8B37EA2-E62B-D802-C6F1-D14FBA235DC8}"/>
                </a:ext>
              </a:extLst>
            </p:cNvPr>
            <p:cNvGrpSpPr/>
            <p:nvPr/>
          </p:nvGrpSpPr>
          <p:grpSpPr>
            <a:xfrm>
              <a:off x="1563334" y="1810871"/>
              <a:ext cx="1093694" cy="1093694"/>
              <a:chOff x="1725706" y="1810871"/>
              <a:chExt cx="1093694" cy="109369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026446A-D8EB-A9A1-8082-3E353A3CC4E3}"/>
                  </a:ext>
                </a:extLst>
              </p:cNvPr>
              <p:cNvSpPr/>
              <p:nvPr/>
            </p:nvSpPr>
            <p:spPr>
              <a:xfrm>
                <a:off x="1725706" y="1810871"/>
                <a:ext cx="1093694" cy="1093694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Graphic 5" descr="Bullseye with solid fill">
                <a:extLst>
                  <a:ext uri="{FF2B5EF4-FFF2-40B4-BE49-F238E27FC236}">
                    <a16:creationId xmlns:a16="http://schemas.microsoft.com/office/drawing/2014/main" id="{8A39FE3A-D26A-979C-AA2F-4DADDA571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15353" y="1900518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9F6133B-9DBC-4081-E036-3E86880D72D4}"/>
              </a:ext>
            </a:extLst>
          </p:cNvPr>
          <p:cNvSpPr/>
          <p:nvPr/>
        </p:nvSpPr>
        <p:spPr>
          <a:xfrm>
            <a:off x="1350233" y="5601554"/>
            <a:ext cx="1500792" cy="4151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CUSTOMER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136CB92-890B-D286-E50C-31BAA4DBE53D}"/>
              </a:ext>
            </a:extLst>
          </p:cNvPr>
          <p:cNvGrpSpPr/>
          <p:nvPr/>
        </p:nvGrpSpPr>
        <p:grpSpPr>
          <a:xfrm>
            <a:off x="4830968" y="1810871"/>
            <a:ext cx="2554942" cy="4034117"/>
            <a:chOff x="4830968" y="1810871"/>
            <a:chExt cx="2554942" cy="403411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8C0C34F-5FAA-1139-AE99-BEFDC53663A0}"/>
                </a:ext>
              </a:extLst>
            </p:cNvPr>
            <p:cNvSpPr/>
            <p:nvPr/>
          </p:nvSpPr>
          <p:spPr>
            <a:xfrm>
              <a:off x="4830968" y="2438400"/>
              <a:ext cx="2554942" cy="3406588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4390A9B-A1DB-5D01-F0E6-37445E6CF625}"/>
                </a:ext>
              </a:extLst>
            </p:cNvPr>
            <p:cNvGrpSpPr/>
            <p:nvPr/>
          </p:nvGrpSpPr>
          <p:grpSpPr>
            <a:xfrm>
              <a:off x="5561592" y="1810871"/>
              <a:ext cx="1093694" cy="1093694"/>
              <a:chOff x="5723964" y="1810871"/>
              <a:chExt cx="1093694" cy="1093694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FC66D4F-9627-116F-1802-72AFACE2093C}"/>
                  </a:ext>
                </a:extLst>
              </p:cNvPr>
              <p:cNvSpPr/>
              <p:nvPr/>
            </p:nvSpPr>
            <p:spPr>
              <a:xfrm>
                <a:off x="5723964" y="1810871"/>
                <a:ext cx="1093694" cy="1093694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Graphic 14" descr="Dim (Smaller Sun) with solid fill">
                <a:extLst>
                  <a:ext uri="{FF2B5EF4-FFF2-40B4-BE49-F238E27FC236}">
                    <a16:creationId xmlns:a16="http://schemas.microsoft.com/office/drawing/2014/main" id="{BE7A046C-16D9-38B1-B64A-0CCA1E5406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817022" y="1919217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58FBB0C-E0A4-85B5-62E1-B745D9249F56}"/>
              </a:ext>
            </a:extLst>
          </p:cNvPr>
          <p:cNvSpPr/>
          <p:nvPr/>
        </p:nvSpPr>
        <p:spPr>
          <a:xfrm>
            <a:off x="5358041" y="5601554"/>
            <a:ext cx="1500792" cy="4151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PARTNER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425B2B6-ABBD-212C-905F-37572DFBC221}"/>
              </a:ext>
            </a:extLst>
          </p:cNvPr>
          <p:cNvGrpSpPr/>
          <p:nvPr/>
        </p:nvGrpSpPr>
        <p:grpSpPr>
          <a:xfrm>
            <a:off x="8829227" y="1810871"/>
            <a:ext cx="2554942" cy="4034117"/>
            <a:chOff x="8829227" y="1810871"/>
            <a:chExt cx="2554942" cy="403411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1F5136B-5454-03FA-4A45-758577E812E1}"/>
                </a:ext>
              </a:extLst>
            </p:cNvPr>
            <p:cNvSpPr/>
            <p:nvPr/>
          </p:nvSpPr>
          <p:spPr>
            <a:xfrm>
              <a:off x="8829227" y="2438400"/>
              <a:ext cx="2554942" cy="3406588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74F82C8-099C-FF63-E6B2-339A75191C62}"/>
                </a:ext>
              </a:extLst>
            </p:cNvPr>
            <p:cNvGrpSpPr/>
            <p:nvPr/>
          </p:nvGrpSpPr>
          <p:grpSpPr>
            <a:xfrm>
              <a:off x="9559851" y="1810871"/>
              <a:ext cx="1093694" cy="1093694"/>
              <a:chOff x="9722223" y="1810871"/>
              <a:chExt cx="1093694" cy="1093694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8A023165-D98B-670F-EBA8-222CCE9B5B0C}"/>
                  </a:ext>
                </a:extLst>
              </p:cNvPr>
              <p:cNvSpPr/>
              <p:nvPr/>
            </p:nvSpPr>
            <p:spPr>
              <a:xfrm>
                <a:off x="9722223" y="1810871"/>
                <a:ext cx="1093694" cy="1093694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" name="Graphic 18" descr="Lights On with solid fill">
                <a:extLst>
                  <a:ext uri="{FF2B5EF4-FFF2-40B4-BE49-F238E27FC236}">
                    <a16:creationId xmlns:a16="http://schemas.microsoft.com/office/drawing/2014/main" id="{B6815D1F-2B05-266D-0B71-13BB8C5515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932684" y="1981264"/>
                <a:ext cx="672770" cy="672770"/>
              </a:xfrm>
              <a:prstGeom prst="rect">
                <a:avLst/>
              </a:prstGeom>
            </p:spPr>
          </p:pic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2CCDAC9-9A46-21FB-3617-7F16A18C1825}"/>
              </a:ext>
            </a:extLst>
          </p:cNvPr>
          <p:cNvSpPr/>
          <p:nvPr/>
        </p:nvSpPr>
        <p:spPr>
          <a:xfrm>
            <a:off x="9455580" y="5601554"/>
            <a:ext cx="1500792" cy="4151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SOCIAL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C789D2-20FC-644D-7530-938264119E52}"/>
              </a:ext>
            </a:extLst>
          </p:cNvPr>
          <p:cNvSpPr txBox="1"/>
          <p:nvPr/>
        </p:nvSpPr>
        <p:spPr>
          <a:xfrm>
            <a:off x="929078" y="3076273"/>
            <a:ext cx="2308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Provided safety and high security of trusted e-identity services</a:t>
            </a:r>
            <a:endParaRPr lang="en-US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67879C-0A8F-CD1E-2A81-7F24D716D4B7}"/>
              </a:ext>
            </a:extLst>
          </p:cNvPr>
          <p:cNvSpPr txBox="1"/>
          <p:nvPr/>
        </p:nvSpPr>
        <p:spPr>
          <a:xfrm>
            <a:off x="4954232" y="3076273"/>
            <a:ext cx="23084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Bring value-add solutions, increase profits for Certificate Provider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334351-4711-9FF1-C420-DE03FC2B0C33}"/>
              </a:ext>
            </a:extLst>
          </p:cNvPr>
          <p:cNvSpPr txBox="1"/>
          <p:nvPr/>
        </p:nvSpPr>
        <p:spPr>
          <a:xfrm>
            <a:off x="4954231" y="4325199"/>
            <a:ext cx="2308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Towards building a sustainable business ecosystem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B16F6C-E953-5C68-D862-2AA06D0DB317}"/>
              </a:ext>
            </a:extLst>
          </p:cNvPr>
          <p:cNvSpPr txBox="1"/>
          <p:nvPr/>
        </p:nvSpPr>
        <p:spPr>
          <a:xfrm>
            <a:off x="8952490" y="3074958"/>
            <a:ext cx="2308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Efficient operation, creating added value for employees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B9F042-71C6-A67E-657B-534DB2F2D597}"/>
              </a:ext>
            </a:extLst>
          </p:cNvPr>
          <p:cNvSpPr txBox="1"/>
          <p:nvPr/>
        </p:nvSpPr>
        <p:spPr>
          <a:xfrm>
            <a:off x="8952490" y="3928265"/>
            <a:ext cx="25238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Connecting business interests with society, protecting the environment, improving the quality of life </a:t>
            </a:r>
          </a:p>
        </p:txBody>
      </p:sp>
    </p:spTree>
    <p:extLst>
      <p:ext uri="{BB962C8B-B14F-4D97-AF65-F5344CB8AC3E}">
        <p14:creationId xmlns:p14="http://schemas.microsoft.com/office/powerpoint/2010/main" val="112389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0" grpId="0"/>
      <p:bldP spid="17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15FF9DC-5652-039B-B8DA-98E92C8630C5}"/>
              </a:ext>
            </a:extLst>
          </p:cNvPr>
          <p:cNvSpPr/>
          <p:nvPr/>
        </p:nvSpPr>
        <p:spPr>
          <a:xfrm>
            <a:off x="4752870" y="-1"/>
            <a:ext cx="7439130" cy="685799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E0BC71F-72B5-49E9-B700-01FBCF96A9E5}"/>
              </a:ext>
            </a:extLst>
          </p:cNvPr>
          <p:cNvSpPr/>
          <p:nvPr/>
        </p:nvSpPr>
        <p:spPr>
          <a:xfrm>
            <a:off x="5376385" y="929579"/>
            <a:ext cx="3830418" cy="3830418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681744AC-DA2A-C963-C7B6-2A4885F34A83}"/>
              </a:ext>
            </a:extLst>
          </p:cNvPr>
          <p:cNvCxnSpPr>
            <a:cxnSpLocks/>
          </p:cNvCxnSpPr>
          <p:nvPr/>
        </p:nvCxnSpPr>
        <p:spPr>
          <a:xfrm rot="16200000" flipH="1">
            <a:off x="8273296" y="4388258"/>
            <a:ext cx="716258" cy="653772"/>
          </a:xfrm>
          <a:prstGeom prst="curved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A25FB0D-8508-3365-15BE-4FF5042E4761}"/>
              </a:ext>
            </a:extLst>
          </p:cNvPr>
          <p:cNvSpPr/>
          <p:nvPr/>
        </p:nvSpPr>
        <p:spPr>
          <a:xfrm>
            <a:off x="5621831" y="5115661"/>
            <a:ext cx="5642372" cy="138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BAC2B9-3381-B3C4-42BD-AB86777AE840}"/>
              </a:ext>
            </a:extLst>
          </p:cNvPr>
          <p:cNvSpPr txBox="1"/>
          <p:nvPr/>
        </p:nvSpPr>
        <p:spPr>
          <a:xfrm>
            <a:off x="6138437" y="2013791"/>
            <a:ext cx="29190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OUR</a:t>
            </a:r>
            <a:r>
              <a:rPr lang="en-US" sz="48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en-US" sz="6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F388ED5-F751-CEDE-4B67-E3C00238F4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24" r="7225"/>
          <a:stretch/>
        </p:blipFill>
        <p:spPr>
          <a:xfrm>
            <a:off x="1934" y="-10048"/>
            <a:ext cx="4750936" cy="6858000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56D79B62-D76A-7B52-CB56-6B0B6A564A06}"/>
              </a:ext>
            </a:extLst>
          </p:cNvPr>
          <p:cNvSpPr/>
          <p:nvPr/>
        </p:nvSpPr>
        <p:spPr>
          <a:xfrm>
            <a:off x="5621830" y="1152263"/>
            <a:ext cx="3385048" cy="3385048"/>
          </a:xfrm>
          <a:prstGeom prst="ellipse">
            <a:avLst/>
          </a:prstGeom>
          <a:noFill/>
          <a:ln w="571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2525490-394A-EC54-88B8-6389BB6CEDA1}"/>
              </a:ext>
            </a:extLst>
          </p:cNvPr>
          <p:cNvSpPr/>
          <p:nvPr/>
        </p:nvSpPr>
        <p:spPr>
          <a:xfrm>
            <a:off x="10984722" y="314293"/>
            <a:ext cx="558961" cy="55529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E4A50EC-3B6C-0731-5C54-1EF7F502E407}"/>
              </a:ext>
            </a:extLst>
          </p:cNvPr>
          <p:cNvSpPr/>
          <p:nvPr/>
        </p:nvSpPr>
        <p:spPr>
          <a:xfrm>
            <a:off x="11454166" y="596965"/>
            <a:ext cx="1341253" cy="134125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3902A65-5F61-82E4-3984-D46A9F7A3474}"/>
              </a:ext>
            </a:extLst>
          </p:cNvPr>
          <p:cNvSpPr/>
          <p:nvPr/>
        </p:nvSpPr>
        <p:spPr>
          <a:xfrm>
            <a:off x="11692054" y="131983"/>
            <a:ext cx="239182" cy="239182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CFA367F-4854-8022-4AE6-400E4E6796B6}"/>
              </a:ext>
            </a:extLst>
          </p:cNvPr>
          <p:cNvSpPr/>
          <p:nvPr/>
        </p:nvSpPr>
        <p:spPr>
          <a:xfrm>
            <a:off x="11518467" y="3677789"/>
            <a:ext cx="185508" cy="18550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1F8A0DC-1683-7A50-1BEA-C71BCD94572D}"/>
              </a:ext>
            </a:extLst>
          </p:cNvPr>
          <p:cNvSpPr/>
          <p:nvPr/>
        </p:nvSpPr>
        <p:spPr>
          <a:xfrm>
            <a:off x="10907192" y="4674881"/>
            <a:ext cx="796783" cy="79678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9D5FA6E-3CC8-7659-CDEB-15D004843CCD}"/>
              </a:ext>
            </a:extLst>
          </p:cNvPr>
          <p:cNvSpPr/>
          <p:nvPr/>
        </p:nvSpPr>
        <p:spPr>
          <a:xfrm>
            <a:off x="11559535" y="4089097"/>
            <a:ext cx="452737" cy="452737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12B9090-D14D-6283-5263-D6632C57CF10}"/>
              </a:ext>
            </a:extLst>
          </p:cNvPr>
          <p:cNvSpPr/>
          <p:nvPr/>
        </p:nvSpPr>
        <p:spPr>
          <a:xfrm>
            <a:off x="11671742" y="3407370"/>
            <a:ext cx="139903" cy="13990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1DEB777-E9DE-1413-78B8-FF43BEBCCA10}"/>
              </a:ext>
            </a:extLst>
          </p:cNvPr>
          <p:cNvSpPr/>
          <p:nvPr/>
        </p:nvSpPr>
        <p:spPr>
          <a:xfrm>
            <a:off x="5376384" y="6179056"/>
            <a:ext cx="501109" cy="501109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12392E0-5DA8-6587-4AC7-7BD482D5C372}"/>
              </a:ext>
            </a:extLst>
          </p:cNvPr>
          <p:cNvSpPr txBox="1"/>
          <p:nvPr/>
        </p:nvSpPr>
        <p:spPr>
          <a:xfrm>
            <a:off x="5711716" y="5340942"/>
            <a:ext cx="5593867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Leading technology company in providing electronic digital signature services on smartphones and for a future paperless office</a:t>
            </a:r>
          </a:p>
        </p:txBody>
      </p:sp>
    </p:spTree>
    <p:extLst>
      <p:ext uri="{BB962C8B-B14F-4D97-AF65-F5344CB8AC3E}">
        <p14:creationId xmlns:p14="http://schemas.microsoft.com/office/powerpoint/2010/main" val="338283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8" grpId="0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A3413F70-A2EE-BE1F-1B47-7B6712029659}"/>
              </a:ext>
            </a:extLst>
          </p:cNvPr>
          <p:cNvGrpSpPr/>
          <p:nvPr/>
        </p:nvGrpSpPr>
        <p:grpSpPr>
          <a:xfrm>
            <a:off x="8103618" y="1905592"/>
            <a:ext cx="2851991" cy="2963918"/>
            <a:chOff x="8991600" y="2153564"/>
            <a:chExt cx="2851991" cy="296391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ECC117E-9639-D416-C7FF-B6F33D7D8026}"/>
                </a:ext>
              </a:extLst>
            </p:cNvPr>
            <p:cNvGrpSpPr/>
            <p:nvPr/>
          </p:nvGrpSpPr>
          <p:grpSpPr>
            <a:xfrm>
              <a:off x="9619367" y="2153564"/>
              <a:ext cx="995082" cy="2366682"/>
              <a:chOff x="7216589" y="1931894"/>
              <a:chExt cx="995082" cy="236668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5E4C0017-E5CD-08A4-785C-14FB258EE208}"/>
                  </a:ext>
                </a:extLst>
              </p:cNvPr>
              <p:cNvSpPr/>
              <p:nvPr/>
            </p:nvSpPr>
            <p:spPr>
              <a:xfrm>
                <a:off x="7216589" y="1931894"/>
                <a:ext cx="995082" cy="995082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B24EAAD5-6541-A8F4-083F-E3DA21D2B742}"/>
                  </a:ext>
                </a:extLst>
              </p:cNvPr>
              <p:cNvCxnSpPr/>
              <p:nvPr/>
            </p:nvCxnSpPr>
            <p:spPr>
              <a:xfrm>
                <a:off x="7736542" y="2926976"/>
                <a:ext cx="0" cy="1371600"/>
              </a:xfrm>
              <a:prstGeom prst="line">
                <a:avLst/>
              </a:prstGeom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A618232-CBA2-8190-3D44-FF5822632224}"/>
                  </a:ext>
                </a:extLst>
              </p:cNvPr>
              <p:cNvSpPr/>
              <p:nvPr/>
            </p:nvSpPr>
            <p:spPr>
              <a:xfrm>
                <a:off x="7436229" y="3984811"/>
                <a:ext cx="600626" cy="31376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4" name="Google Shape;13088;p78">
                <a:extLst>
                  <a:ext uri="{FF2B5EF4-FFF2-40B4-BE49-F238E27FC236}">
                    <a16:creationId xmlns:a16="http://schemas.microsoft.com/office/drawing/2014/main" id="{99DB8C52-B763-F8CA-F8C2-E82793E90881}"/>
                  </a:ext>
                </a:extLst>
              </p:cNvPr>
              <p:cNvGrpSpPr/>
              <p:nvPr/>
            </p:nvGrpSpPr>
            <p:grpSpPr>
              <a:xfrm>
                <a:off x="7511111" y="2115337"/>
                <a:ext cx="450861" cy="624771"/>
                <a:chOff x="5377363" y="1516169"/>
                <a:chExt cx="257357" cy="356627"/>
              </a:xfrm>
              <a:solidFill>
                <a:schemeClr val="bg1"/>
              </a:solidFill>
            </p:grpSpPr>
            <p:sp>
              <p:nvSpPr>
                <p:cNvPr id="35" name="Google Shape;13089;p78">
                  <a:extLst>
                    <a:ext uri="{FF2B5EF4-FFF2-40B4-BE49-F238E27FC236}">
                      <a16:creationId xmlns:a16="http://schemas.microsoft.com/office/drawing/2014/main" id="{A7BE9627-EA24-9703-F775-89011680B314}"/>
                    </a:ext>
                  </a:extLst>
                </p:cNvPr>
                <p:cNvSpPr/>
                <p:nvPr/>
              </p:nvSpPr>
              <p:spPr>
                <a:xfrm>
                  <a:off x="5377363" y="1516169"/>
                  <a:ext cx="257357" cy="356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86" h="11205" extrusionOk="0">
                      <a:moveTo>
                        <a:pt x="4073" y="334"/>
                      </a:moveTo>
                      <a:cubicBezTo>
                        <a:pt x="4263" y="334"/>
                        <a:pt x="4430" y="441"/>
                        <a:pt x="4525" y="608"/>
                      </a:cubicBezTo>
                      <a:cubicBezTo>
                        <a:pt x="4561" y="656"/>
                        <a:pt x="4620" y="679"/>
                        <a:pt x="4680" y="679"/>
                      </a:cubicBezTo>
                      <a:lnTo>
                        <a:pt x="5299" y="679"/>
                      </a:lnTo>
                      <a:cubicBezTo>
                        <a:pt x="5406" y="679"/>
                        <a:pt x="5490" y="775"/>
                        <a:pt x="5490" y="870"/>
                      </a:cubicBezTo>
                      <a:lnTo>
                        <a:pt x="5490" y="1406"/>
                      </a:lnTo>
                      <a:lnTo>
                        <a:pt x="2668" y="1406"/>
                      </a:lnTo>
                      <a:lnTo>
                        <a:pt x="2668" y="870"/>
                      </a:lnTo>
                      <a:lnTo>
                        <a:pt x="2644" y="870"/>
                      </a:lnTo>
                      <a:cubicBezTo>
                        <a:pt x="2644" y="775"/>
                        <a:pt x="2727" y="679"/>
                        <a:pt x="2835" y="679"/>
                      </a:cubicBezTo>
                      <a:lnTo>
                        <a:pt x="3454" y="679"/>
                      </a:lnTo>
                      <a:cubicBezTo>
                        <a:pt x="3513" y="679"/>
                        <a:pt x="3573" y="656"/>
                        <a:pt x="3608" y="608"/>
                      </a:cubicBezTo>
                      <a:cubicBezTo>
                        <a:pt x="3716" y="441"/>
                        <a:pt x="3870" y="334"/>
                        <a:pt x="4073" y="334"/>
                      </a:cubicBezTo>
                      <a:close/>
                      <a:moveTo>
                        <a:pt x="7395" y="1037"/>
                      </a:moveTo>
                      <a:cubicBezTo>
                        <a:pt x="7597" y="1037"/>
                        <a:pt x="7764" y="1203"/>
                        <a:pt x="7764" y="1394"/>
                      </a:cubicBezTo>
                      <a:lnTo>
                        <a:pt x="7764" y="10514"/>
                      </a:lnTo>
                      <a:cubicBezTo>
                        <a:pt x="7764" y="10716"/>
                        <a:pt x="7597" y="10871"/>
                        <a:pt x="7395" y="10871"/>
                      </a:cubicBezTo>
                      <a:lnTo>
                        <a:pt x="727" y="10871"/>
                      </a:lnTo>
                      <a:cubicBezTo>
                        <a:pt x="537" y="10871"/>
                        <a:pt x="370" y="10704"/>
                        <a:pt x="370" y="10514"/>
                      </a:cubicBezTo>
                      <a:lnTo>
                        <a:pt x="370" y="1394"/>
                      </a:lnTo>
                      <a:cubicBezTo>
                        <a:pt x="370" y="1203"/>
                        <a:pt x="537" y="1037"/>
                        <a:pt x="727" y="1037"/>
                      </a:cubicBezTo>
                      <a:lnTo>
                        <a:pt x="2323" y="1037"/>
                      </a:lnTo>
                      <a:lnTo>
                        <a:pt x="2323" y="1572"/>
                      </a:lnTo>
                      <a:cubicBezTo>
                        <a:pt x="2323" y="1668"/>
                        <a:pt x="2406" y="1739"/>
                        <a:pt x="2489" y="1739"/>
                      </a:cubicBezTo>
                      <a:lnTo>
                        <a:pt x="5644" y="1739"/>
                      </a:lnTo>
                      <a:cubicBezTo>
                        <a:pt x="5728" y="1739"/>
                        <a:pt x="5811" y="1668"/>
                        <a:pt x="5811" y="1572"/>
                      </a:cubicBezTo>
                      <a:lnTo>
                        <a:pt x="5811" y="1037"/>
                      </a:lnTo>
                      <a:close/>
                      <a:moveTo>
                        <a:pt x="4037" y="1"/>
                      </a:moveTo>
                      <a:cubicBezTo>
                        <a:pt x="3751" y="1"/>
                        <a:pt x="3501" y="132"/>
                        <a:pt x="3335" y="358"/>
                      </a:cubicBezTo>
                      <a:lnTo>
                        <a:pt x="2799" y="358"/>
                      </a:lnTo>
                      <a:cubicBezTo>
                        <a:pt x="2585" y="358"/>
                        <a:pt x="2382" y="501"/>
                        <a:pt x="2311" y="715"/>
                      </a:cubicBezTo>
                      <a:lnTo>
                        <a:pt x="691" y="715"/>
                      </a:lnTo>
                      <a:cubicBezTo>
                        <a:pt x="299" y="715"/>
                        <a:pt x="1" y="1025"/>
                        <a:pt x="1" y="1394"/>
                      </a:cubicBezTo>
                      <a:lnTo>
                        <a:pt x="1" y="10514"/>
                      </a:lnTo>
                      <a:cubicBezTo>
                        <a:pt x="1" y="10907"/>
                        <a:pt x="322" y="11204"/>
                        <a:pt x="691" y="11204"/>
                      </a:cubicBezTo>
                      <a:lnTo>
                        <a:pt x="7359" y="11204"/>
                      </a:lnTo>
                      <a:cubicBezTo>
                        <a:pt x="7740" y="11204"/>
                        <a:pt x="8038" y="10895"/>
                        <a:pt x="8038" y="10514"/>
                      </a:cubicBezTo>
                      <a:lnTo>
                        <a:pt x="8038" y="1394"/>
                      </a:lnTo>
                      <a:cubicBezTo>
                        <a:pt x="8085" y="1025"/>
                        <a:pt x="7776" y="715"/>
                        <a:pt x="7383" y="715"/>
                      </a:cubicBezTo>
                      <a:lnTo>
                        <a:pt x="5763" y="715"/>
                      </a:lnTo>
                      <a:cubicBezTo>
                        <a:pt x="5692" y="501"/>
                        <a:pt x="5490" y="358"/>
                        <a:pt x="5275" y="358"/>
                      </a:cubicBezTo>
                      <a:lnTo>
                        <a:pt x="4740" y="358"/>
                      </a:lnTo>
                      <a:cubicBezTo>
                        <a:pt x="4573" y="132"/>
                        <a:pt x="4323" y="1"/>
                        <a:pt x="403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13090;p78">
                  <a:extLst>
                    <a:ext uri="{FF2B5EF4-FFF2-40B4-BE49-F238E27FC236}">
                      <a16:creationId xmlns:a16="http://schemas.microsoft.com/office/drawing/2014/main" id="{EADF023C-FF13-B2A7-8156-A4288DF5EF50}"/>
                    </a:ext>
                  </a:extLst>
                </p:cNvPr>
                <p:cNvSpPr/>
                <p:nvPr/>
              </p:nvSpPr>
              <p:spPr>
                <a:xfrm>
                  <a:off x="5501681" y="1538925"/>
                  <a:ext cx="10248" cy="10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" h="322" extrusionOk="0">
                      <a:moveTo>
                        <a:pt x="167" y="0"/>
                      </a:moveTo>
                      <a:cubicBezTo>
                        <a:pt x="72" y="0"/>
                        <a:pt x="0" y="71"/>
                        <a:pt x="0" y="155"/>
                      </a:cubicBezTo>
                      <a:cubicBezTo>
                        <a:pt x="0" y="250"/>
                        <a:pt x="72" y="322"/>
                        <a:pt x="167" y="322"/>
                      </a:cubicBezTo>
                      <a:cubicBezTo>
                        <a:pt x="250" y="322"/>
                        <a:pt x="322" y="250"/>
                        <a:pt x="322" y="155"/>
                      </a:cubicBezTo>
                      <a:cubicBezTo>
                        <a:pt x="322" y="71"/>
                        <a:pt x="250" y="0"/>
                        <a:pt x="1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13091;p78">
                  <a:extLst>
                    <a:ext uri="{FF2B5EF4-FFF2-40B4-BE49-F238E27FC236}">
                      <a16:creationId xmlns:a16="http://schemas.microsoft.com/office/drawing/2014/main" id="{08F5C8B0-94BB-BD21-1DFA-F568452D6EFE}"/>
                    </a:ext>
                  </a:extLst>
                </p:cNvPr>
                <p:cNvSpPr/>
                <p:nvPr/>
              </p:nvSpPr>
              <p:spPr>
                <a:xfrm>
                  <a:off x="5401233" y="1560886"/>
                  <a:ext cx="211112" cy="278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3" h="8752" extrusionOk="0">
                      <a:moveTo>
                        <a:pt x="156" y="1"/>
                      </a:moveTo>
                      <a:cubicBezTo>
                        <a:pt x="72" y="1"/>
                        <a:pt x="1" y="84"/>
                        <a:pt x="1" y="167"/>
                      </a:cubicBezTo>
                      <a:lnTo>
                        <a:pt x="1" y="8597"/>
                      </a:lnTo>
                      <a:cubicBezTo>
                        <a:pt x="1" y="8680"/>
                        <a:pt x="72" y="8752"/>
                        <a:pt x="156" y="8752"/>
                      </a:cubicBezTo>
                      <a:lnTo>
                        <a:pt x="6466" y="8752"/>
                      </a:lnTo>
                      <a:cubicBezTo>
                        <a:pt x="6561" y="8752"/>
                        <a:pt x="6633" y="8680"/>
                        <a:pt x="6633" y="8597"/>
                      </a:cubicBezTo>
                      <a:lnTo>
                        <a:pt x="6633" y="167"/>
                      </a:lnTo>
                      <a:cubicBezTo>
                        <a:pt x="6633" y="84"/>
                        <a:pt x="6561" y="1"/>
                        <a:pt x="6478" y="1"/>
                      </a:cubicBezTo>
                      <a:lnTo>
                        <a:pt x="5597" y="1"/>
                      </a:lnTo>
                      <a:cubicBezTo>
                        <a:pt x="5502" y="1"/>
                        <a:pt x="5430" y="84"/>
                        <a:pt x="5430" y="167"/>
                      </a:cubicBezTo>
                      <a:cubicBezTo>
                        <a:pt x="5430" y="263"/>
                        <a:pt x="5502" y="334"/>
                        <a:pt x="5597" y="334"/>
                      </a:cubicBezTo>
                      <a:lnTo>
                        <a:pt x="6311" y="334"/>
                      </a:lnTo>
                      <a:lnTo>
                        <a:pt x="6311" y="8430"/>
                      </a:lnTo>
                      <a:lnTo>
                        <a:pt x="322" y="8430"/>
                      </a:lnTo>
                      <a:lnTo>
                        <a:pt x="322" y="334"/>
                      </a:lnTo>
                      <a:lnTo>
                        <a:pt x="1037" y="334"/>
                      </a:lnTo>
                      <a:cubicBezTo>
                        <a:pt x="1132" y="334"/>
                        <a:pt x="1203" y="263"/>
                        <a:pt x="1203" y="167"/>
                      </a:cubicBezTo>
                      <a:cubicBezTo>
                        <a:pt x="1203" y="84"/>
                        <a:pt x="1132" y="1"/>
                        <a:pt x="103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13092;p78">
                  <a:extLst>
                    <a:ext uri="{FF2B5EF4-FFF2-40B4-BE49-F238E27FC236}">
                      <a16:creationId xmlns:a16="http://schemas.microsoft.com/office/drawing/2014/main" id="{439A5F50-F0EC-2AAA-69C9-22FBA1A51DA8}"/>
                    </a:ext>
                  </a:extLst>
                </p:cNvPr>
                <p:cNvSpPr/>
                <p:nvPr/>
              </p:nvSpPr>
              <p:spPr>
                <a:xfrm>
                  <a:off x="5434207" y="1672664"/>
                  <a:ext cx="33387" cy="33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" h="1049" extrusionOk="0">
                      <a:moveTo>
                        <a:pt x="525" y="311"/>
                      </a:moveTo>
                      <a:cubicBezTo>
                        <a:pt x="632" y="311"/>
                        <a:pt x="715" y="406"/>
                        <a:pt x="715" y="513"/>
                      </a:cubicBezTo>
                      <a:cubicBezTo>
                        <a:pt x="703" y="608"/>
                        <a:pt x="632" y="703"/>
                        <a:pt x="525" y="703"/>
                      </a:cubicBezTo>
                      <a:cubicBezTo>
                        <a:pt x="418" y="703"/>
                        <a:pt x="334" y="608"/>
                        <a:pt x="334" y="513"/>
                      </a:cubicBezTo>
                      <a:cubicBezTo>
                        <a:pt x="334" y="406"/>
                        <a:pt x="418" y="311"/>
                        <a:pt x="525" y="311"/>
                      </a:cubicBezTo>
                      <a:close/>
                      <a:moveTo>
                        <a:pt x="525" y="1"/>
                      </a:moveTo>
                      <a:cubicBezTo>
                        <a:pt x="239" y="1"/>
                        <a:pt x="1" y="239"/>
                        <a:pt x="1" y="525"/>
                      </a:cubicBezTo>
                      <a:cubicBezTo>
                        <a:pt x="1" y="811"/>
                        <a:pt x="239" y="1049"/>
                        <a:pt x="525" y="1049"/>
                      </a:cubicBezTo>
                      <a:cubicBezTo>
                        <a:pt x="810" y="1049"/>
                        <a:pt x="1049" y="811"/>
                        <a:pt x="1049" y="525"/>
                      </a:cubicBezTo>
                      <a:cubicBezTo>
                        <a:pt x="1049" y="239"/>
                        <a:pt x="810" y="1"/>
                        <a:pt x="5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13093;p78">
                  <a:extLst>
                    <a:ext uri="{FF2B5EF4-FFF2-40B4-BE49-F238E27FC236}">
                      <a16:creationId xmlns:a16="http://schemas.microsoft.com/office/drawing/2014/main" id="{A956A8D3-EABB-88CF-962F-5865184AF78F}"/>
                    </a:ext>
                  </a:extLst>
                </p:cNvPr>
                <p:cNvSpPr/>
                <p:nvPr/>
              </p:nvSpPr>
              <p:spPr>
                <a:xfrm>
                  <a:off x="5434207" y="1723079"/>
                  <a:ext cx="33387" cy="33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" h="1037" extrusionOk="0">
                      <a:moveTo>
                        <a:pt x="525" y="310"/>
                      </a:moveTo>
                      <a:cubicBezTo>
                        <a:pt x="632" y="310"/>
                        <a:pt x="715" y="405"/>
                        <a:pt x="715" y="501"/>
                      </a:cubicBezTo>
                      <a:cubicBezTo>
                        <a:pt x="703" y="608"/>
                        <a:pt x="632" y="703"/>
                        <a:pt x="525" y="703"/>
                      </a:cubicBezTo>
                      <a:cubicBezTo>
                        <a:pt x="418" y="703"/>
                        <a:pt x="334" y="608"/>
                        <a:pt x="334" y="501"/>
                      </a:cubicBezTo>
                      <a:cubicBezTo>
                        <a:pt x="334" y="405"/>
                        <a:pt x="418" y="310"/>
                        <a:pt x="525" y="310"/>
                      </a:cubicBezTo>
                      <a:close/>
                      <a:moveTo>
                        <a:pt x="525" y="0"/>
                      </a:moveTo>
                      <a:cubicBezTo>
                        <a:pt x="239" y="0"/>
                        <a:pt x="1" y="239"/>
                        <a:pt x="1" y="512"/>
                      </a:cubicBezTo>
                      <a:cubicBezTo>
                        <a:pt x="1" y="798"/>
                        <a:pt x="239" y="1036"/>
                        <a:pt x="525" y="1036"/>
                      </a:cubicBezTo>
                      <a:cubicBezTo>
                        <a:pt x="810" y="1036"/>
                        <a:pt x="1049" y="798"/>
                        <a:pt x="1049" y="512"/>
                      </a:cubicBezTo>
                      <a:cubicBezTo>
                        <a:pt x="1049" y="239"/>
                        <a:pt x="810" y="0"/>
                        <a:pt x="5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13094;p78">
                  <a:extLst>
                    <a:ext uri="{FF2B5EF4-FFF2-40B4-BE49-F238E27FC236}">
                      <a16:creationId xmlns:a16="http://schemas.microsoft.com/office/drawing/2014/main" id="{7552266D-329D-0E41-BE6C-E1309304739B}"/>
                    </a:ext>
                  </a:extLst>
                </p:cNvPr>
                <p:cNvSpPr/>
                <p:nvPr/>
              </p:nvSpPr>
              <p:spPr>
                <a:xfrm>
                  <a:off x="5434207" y="1773112"/>
                  <a:ext cx="33387" cy="33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" h="1048" extrusionOk="0">
                      <a:moveTo>
                        <a:pt x="525" y="310"/>
                      </a:moveTo>
                      <a:cubicBezTo>
                        <a:pt x="632" y="310"/>
                        <a:pt x="715" y="405"/>
                        <a:pt x="715" y="512"/>
                      </a:cubicBezTo>
                      <a:cubicBezTo>
                        <a:pt x="703" y="619"/>
                        <a:pt x="632" y="703"/>
                        <a:pt x="525" y="703"/>
                      </a:cubicBezTo>
                      <a:cubicBezTo>
                        <a:pt x="418" y="703"/>
                        <a:pt x="334" y="607"/>
                        <a:pt x="334" y="512"/>
                      </a:cubicBezTo>
                      <a:cubicBezTo>
                        <a:pt x="334" y="405"/>
                        <a:pt x="418" y="310"/>
                        <a:pt x="525" y="310"/>
                      </a:cubicBezTo>
                      <a:close/>
                      <a:moveTo>
                        <a:pt x="525" y="0"/>
                      </a:moveTo>
                      <a:cubicBezTo>
                        <a:pt x="239" y="0"/>
                        <a:pt x="1" y="238"/>
                        <a:pt x="1" y="524"/>
                      </a:cubicBezTo>
                      <a:cubicBezTo>
                        <a:pt x="1" y="810"/>
                        <a:pt x="239" y="1048"/>
                        <a:pt x="525" y="1048"/>
                      </a:cubicBezTo>
                      <a:cubicBezTo>
                        <a:pt x="810" y="1048"/>
                        <a:pt x="1049" y="810"/>
                        <a:pt x="1049" y="524"/>
                      </a:cubicBezTo>
                      <a:cubicBezTo>
                        <a:pt x="1025" y="226"/>
                        <a:pt x="810" y="0"/>
                        <a:pt x="5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13095;p78">
                  <a:extLst>
                    <a:ext uri="{FF2B5EF4-FFF2-40B4-BE49-F238E27FC236}">
                      <a16:creationId xmlns:a16="http://schemas.microsoft.com/office/drawing/2014/main" id="{EDF59B7D-CAB2-5D57-2AD3-B333220BC62D}"/>
                    </a:ext>
                  </a:extLst>
                </p:cNvPr>
                <p:cNvSpPr/>
                <p:nvPr/>
              </p:nvSpPr>
              <p:spPr>
                <a:xfrm>
                  <a:off x="5478924" y="1672664"/>
                  <a:ext cx="60663" cy="10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6" h="335" extrusionOk="0">
                      <a:moveTo>
                        <a:pt x="167" y="1"/>
                      </a:moveTo>
                      <a:cubicBezTo>
                        <a:pt x="72" y="1"/>
                        <a:pt x="1" y="84"/>
                        <a:pt x="1" y="168"/>
                      </a:cubicBezTo>
                      <a:cubicBezTo>
                        <a:pt x="1" y="263"/>
                        <a:pt x="72" y="334"/>
                        <a:pt x="167" y="334"/>
                      </a:cubicBezTo>
                      <a:lnTo>
                        <a:pt x="1739" y="334"/>
                      </a:lnTo>
                      <a:cubicBezTo>
                        <a:pt x="1822" y="334"/>
                        <a:pt x="1906" y="263"/>
                        <a:pt x="1906" y="168"/>
                      </a:cubicBezTo>
                      <a:cubicBezTo>
                        <a:pt x="1906" y="84"/>
                        <a:pt x="1846" y="1"/>
                        <a:pt x="173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13096;p78">
                  <a:extLst>
                    <a:ext uri="{FF2B5EF4-FFF2-40B4-BE49-F238E27FC236}">
                      <a16:creationId xmlns:a16="http://schemas.microsoft.com/office/drawing/2014/main" id="{260718D2-AF25-5D53-8C51-C3C45342BA5A}"/>
                    </a:ext>
                  </a:extLst>
                </p:cNvPr>
                <p:cNvSpPr/>
                <p:nvPr/>
              </p:nvSpPr>
              <p:spPr>
                <a:xfrm>
                  <a:off x="5478924" y="1695039"/>
                  <a:ext cx="99716" cy="10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3" h="334" extrusionOk="0">
                      <a:moveTo>
                        <a:pt x="156" y="0"/>
                      </a:moveTo>
                      <a:cubicBezTo>
                        <a:pt x="72" y="0"/>
                        <a:pt x="1" y="72"/>
                        <a:pt x="1" y="167"/>
                      </a:cubicBezTo>
                      <a:cubicBezTo>
                        <a:pt x="1" y="250"/>
                        <a:pt x="72" y="334"/>
                        <a:pt x="156" y="334"/>
                      </a:cubicBezTo>
                      <a:lnTo>
                        <a:pt x="2977" y="334"/>
                      </a:lnTo>
                      <a:cubicBezTo>
                        <a:pt x="3061" y="334"/>
                        <a:pt x="3132" y="250"/>
                        <a:pt x="3132" y="167"/>
                      </a:cubicBezTo>
                      <a:cubicBezTo>
                        <a:pt x="3132" y="72"/>
                        <a:pt x="3061" y="0"/>
                        <a:pt x="297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13097;p78">
                  <a:extLst>
                    <a:ext uri="{FF2B5EF4-FFF2-40B4-BE49-F238E27FC236}">
                      <a16:creationId xmlns:a16="http://schemas.microsoft.com/office/drawing/2014/main" id="{B8FF9087-0989-4CDB-B49C-C28E99ED60C1}"/>
                    </a:ext>
                  </a:extLst>
                </p:cNvPr>
                <p:cNvSpPr/>
                <p:nvPr/>
              </p:nvSpPr>
              <p:spPr>
                <a:xfrm>
                  <a:off x="5478924" y="1723079"/>
                  <a:ext cx="60663" cy="10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6" h="322" extrusionOk="0">
                      <a:moveTo>
                        <a:pt x="167" y="0"/>
                      </a:moveTo>
                      <a:cubicBezTo>
                        <a:pt x="72" y="0"/>
                        <a:pt x="1" y="72"/>
                        <a:pt x="1" y="167"/>
                      </a:cubicBezTo>
                      <a:cubicBezTo>
                        <a:pt x="1" y="251"/>
                        <a:pt x="72" y="322"/>
                        <a:pt x="167" y="322"/>
                      </a:cubicBezTo>
                      <a:lnTo>
                        <a:pt x="1739" y="322"/>
                      </a:lnTo>
                      <a:cubicBezTo>
                        <a:pt x="1822" y="322"/>
                        <a:pt x="1906" y="251"/>
                        <a:pt x="1906" y="167"/>
                      </a:cubicBezTo>
                      <a:cubicBezTo>
                        <a:pt x="1906" y="72"/>
                        <a:pt x="1846" y="0"/>
                        <a:pt x="17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13098;p78">
                  <a:extLst>
                    <a:ext uri="{FF2B5EF4-FFF2-40B4-BE49-F238E27FC236}">
                      <a16:creationId xmlns:a16="http://schemas.microsoft.com/office/drawing/2014/main" id="{24BFAB12-5B02-1E5E-7992-CC205864394D}"/>
                    </a:ext>
                  </a:extLst>
                </p:cNvPr>
                <p:cNvSpPr/>
                <p:nvPr/>
              </p:nvSpPr>
              <p:spPr>
                <a:xfrm>
                  <a:off x="5478924" y="1745422"/>
                  <a:ext cx="99716" cy="10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3" h="323" extrusionOk="0">
                      <a:moveTo>
                        <a:pt x="156" y="1"/>
                      </a:moveTo>
                      <a:cubicBezTo>
                        <a:pt x="72" y="1"/>
                        <a:pt x="1" y="72"/>
                        <a:pt x="1" y="156"/>
                      </a:cubicBezTo>
                      <a:cubicBezTo>
                        <a:pt x="1" y="251"/>
                        <a:pt x="72" y="322"/>
                        <a:pt x="156" y="322"/>
                      </a:cubicBezTo>
                      <a:lnTo>
                        <a:pt x="2977" y="322"/>
                      </a:lnTo>
                      <a:cubicBezTo>
                        <a:pt x="3061" y="322"/>
                        <a:pt x="3132" y="251"/>
                        <a:pt x="3132" y="156"/>
                      </a:cubicBezTo>
                      <a:cubicBezTo>
                        <a:pt x="3132" y="72"/>
                        <a:pt x="3061" y="1"/>
                        <a:pt x="2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13099;p78">
                  <a:extLst>
                    <a:ext uri="{FF2B5EF4-FFF2-40B4-BE49-F238E27FC236}">
                      <a16:creationId xmlns:a16="http://schemas.microsoft.com/office/drawing/2014/main" id="{33B4107B-7B3A-935E-3D11-64570D1C0A12}"/>
                    </a:ext>
                  </a:extLst>
                </p:cNvPr>
                <p:cNvSpPr/>
                <p:nvPr/>
              </p:nvSpPr>
              <p:spPr>
                <a:xfrm>
                  <a:off x="5478924" y="1773112"/>
                  <a:ext cx="60663" cy="10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6" h="334" extrusionOk="0">
                      <a:moveTo>
                        <a:pt x="167" y="0"/>
                      </a:moveTo>
                      <a:cubicBezTo>
                        <a:pt x="72" y="0"/>
                        <a:pt x="1" y="83"/>
                        <a:pt x="1" y="167"/>
                      </a:cubicBezTo>
                      <a:cubicBezTo>
                        <a:pt x="1" y="262"/>
                        <a:pt x="72" y="333"/>
                        <a:pt x="167" y="333"/>
                      </a:cubicBezTo>
                      <a:lnTo>
                        <a:pt x="1739" y="333"/>
                      </a:lnTo>
                      <a:cubicBezTo>
                        <a:pt x="1822" y="333"/>
                        <a:pt x="1906" y="262"/>
                        <a:pt x="1906" y="167"/>
                      </a:cubicBezTo>
                      <a:cubicBezTo>
                        <a:pt x="1906" y="83"/>
                        <a:pt x="1846" y="0"/>
                        <a:pt x="17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13100;p78">
                  <a:extLst>
                    <a:ext uri="{FF2B5EF4-FFF2-40B4-BE49-F238E27FC236}">
                      <a16:creationId xmlns:a16="http://schemas.microsoft.com/office/drawing/2014/main" id="{93B55869-5FE7-F1DD-DBA9-F873189544BA}"/>
                    </a:ext>
                  </a:extLst>
                </p:cNvPr>
                <p:cNvSpPr/>
                <p:nvPr/>
              </p:nvSpPr>
              <p:spPr>
                <a:xfrm>
                  <a:off x="5478924" y="1795455"/>
                  <a:ext cx="99716" cy="10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3" h="334" extrusionOk="0">
                      <a:moveTo>
                        <a:pt x="156" y="1"/>
                      </a:moveTo>
                      <a:cubicBezTo>
                        <a:pt x="72" y="1"/>
                        <a:pt x="1" y="72"/>
                        <a:pt x="1" y="167"/>
                      </a:cubicBezTo>
                      <a:cubicBezTo>
                        <a:pt x="1" y="251"/>
                        <a:pt x="72" y="334"/>
                        <a:pt x="156" y="334"/>
                      </a:cubicBezTo>
                      <a:lnTo>
                        <a:pt x="2977" y="334"/>
                      </a:lnTo>
                      <a:cubicBezTo>
                        <a:pt x="3061" y="334"/>
                        <a:pt x="3132" y="251"/>
                        <a:pt x="3132" y="167"/>
                      </a:cubicBezTo>
                      <a:cubicBezTo>
                        <a:pt x="3132" y="72"/>
                        <a:pt x="3061" y="1"/>
                        <a:pt x="2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13101;p78">
                  <a:extLst>
                    <a:ext uri="{FF2B5EF4-FFF2-40B4-BE49-F238E27FC236}">
                      <a16:creationId xmlns:a16="http://schemas.microsoft.com/office/drawing/2014/main" id="{720E7202-CCE9-59AC-F93E-50CFD229CDF7}"/>
                    </a:ext>
                  </a:extLst>
                </p:cNvPr>
                <p:cNvSpPr/>
                <p:nvPr/>
              </p:nvSpPr>
              <p:spPr>
                <a:xfrm>
                  <a:off x="5478924" y="1588926"/>
                  <a:ext cx="99716" cy="10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3" h="335" extrusionOk="0">
                      <a:moveTo>
                        <a:pt x="156" y="1"/>
                      </a:moveTo>
                      <a:cubicBezTo>
                        <a:pt x="72" y="1"/>
                        <a:pt x="1" y="72"/>
                        <a:pt x="1" y="167"/>
                      </a:cubicBezTo>
                      <a:cubicBezTo>
                        <a:pt x="1" y="251"/>
                        <a:pt x="72" y="334"/>
                        <a:pt x="156" y="334"/>
                      </a:cubicBezTo>
                      <a:lnTo>
                        <a:pt x="2977" y="334"/>
                      </a:lnTo>
                      <a:cubicBezTo>
                        <a:pt x="3061" y="334"/>
                        <a:pt x="3132" y="251"/>
                        <a:pt x="3132" y="167"/>
                      </a:cubicBezTo>
                      <a:cubicBezTo>
                        <a:pt x="3132" y="72"/>
                        <a:pt x="3061" y="1"/>
                        <a:pt x="2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13102;p78">
                  <a:extLst>
                    <a:ext uri="{FF2B5EF4-FFF2-40B4-BE49-F238E27FC236}">
                      <a16:creationId xmlns:a16="http://schemas.microsoft.com/office/drawing/2014/main" id="{9E2CE1EA-42E1-9FAD-ABE4-DB7056C3E601}"/>
                    </a:ext>
                  </a:extLst>
                </p:cNvPr>
                <p:cNvSpPr/>
                <p:nvPr/>
              </p:nvSpPr>
              <p:spPr>
                <a:xfrm>
                  <a:off x="5434207" y="1639341"/>
                  <a:ext cx="144783" cy="10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9" h="322" extrusionOk="0">
                      <a:moveTo>
                        <a:pt x="167" y="0"/>
                      </a:moveTo>
                      <a:cubicBezTo>
                        <a:pt x="84" y="0"/>
                        <a:pt x="1" y="72"/>
                        <a:pt x="1" y="155"/>
                      </a:cubicBezTo>
                      <a:cubicBezTo>
                        <a:pt x="1" y="250"/>
                        <a:pt x="84" y="322"/>
                        <a:pt x="167" y="322"/>
                      </a:cubicBezTo>
                      <a:lnTo>
                        <a:pt x="4382" y="322"/>
                      </a:lnTo>
                      <a:cubicBezTo>
                        <a:pt x="4466" y="322"/>
                        <a:pt x="4537" y="250"/>
                        <a:pt x="4537" y="155"/>
                      </a:cubicBezTo>
                      <a:cubicBezTo>
                        <a:pt x="4549" y="72"/>
                        <a:pt x="4466" y="0"/>
                        <a:pt x="43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13103;p78">
                  <a:extLst>
                    <a:ext uri="{FF2B5EF4-FFF2-40B4-BE49-F238E27FC236}">
                      <a16:creationId xmlns:a16="http://schemas.microsoft.com/office/drawing/2014/main" id="{84525176-9680-9443-F13C-37E684BEDF89}"/>
                    </a:ext>
                  </a:extLst>
                </p:cNvPr>
                <p:cNvSpPr/>
                <p:nvPr/>
              </p:nvSpPr>
              <p:spPr>
                <a:xfrm>
                  <a:off x="5479306" y="1611301"/>
                  <a:ext cx="26926" cy="10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322" extrusionOk="0">
                      <a:moveTo>
                        <a:pt x="167" y="0"/>
                      </a:moveTo>
                      <a:cubicBezTo>
                        <a:pt x="72" y="0"/>
                        <a:pt x="1" y="72"/>
                        <a:pt x="1" y="167"/>
                      </a:cubicBezTo>
                      <a:cubicBezTo>
                        <a:pt x="1" y="250"/>
                        <a:pt x="72" y="322"/>
                        <a:pt x="167" y="322"/>
                      </a:cubicBezTo>
                      <a:lnTo>
                        <a:pt x="691" y="322"/>
                      </a:lnTo>
                      <a:cubicBezTo>
                        <a:pt x="775" y="322"/>
                        <a:pt x="846" y="250"/>
                        <a:pt x="846" y="167"/>
                      </a:cubicBezTo>
                      <a:cubicBezTo>
                        <a:pt x="846" y="72"/>
                        <a:pt x="775" y="0"/>
                        <a:pt x="6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13104;p78">
                  <a:extLst>
                    <a:ext uri="{FF2B5EF4-FFF2-40B4-BE49-F238E27FC236}">
                      <a16:creationId xmlns:a16="http://schemas.microsoft.com/office/drawing/2014/main" id="{E88926CD-65A0-4EAD-5261-E4A474DF5F10}"/>
                    </a:ext>
                  </a:extLst>
                </p:cNvPr>
                <p:cNvSpPr/>
                <p:nvPr/>
              </p:nvSpPr>
              <p:spPr>
                <a:xfrm>
                  <a:off x="5518327" y="1611301"/>
                  <a:ext cx="26958" cy="10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7" h="322" extrusionOk="0">
                      <a:moveTo>
                        <a:pt x="156" y="0"/>
                      </a:moveTo>
                      <a:cubicBezTo>
                        <a:pt x="72" y="0"/>
                        <a:pt x="1" y="72"/>
                        <a:pt x="1" y="167"/>
                      </a:cubicBezTo>
                      <a:cubicBezTo>
                        <a:pt x="1" y="250"/>
                        <a:pt x="72" y="322"/>
                        <a:pt x="156" y="322"/>
                      </a:cubicBezTo>
                      <a:lnTo>
                        <a:pt x="680" y="322"/>
                      </a:lnTo>
                      <a:cubicBezTo>
                        <a:pt x="763" y="322"/>
                        <a:pt x="846" y="250"/>
                        <a:pt x="846" y="167"/>
                      </a:cubicBezTo>
                      <a:cubicBezTo>
                        <a:pt x="846" y="72"/>
                        <a:pt x="763" y="0"/>
                        <a:pt x="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13105;p78">
                  <a:extLst>
                    <a:ext uri="{FF2B5EF4-FFF2-40B4-BE49-F238E27FC236}">
                      <a16:creationId xmlns:a16="http://schemas.microsoft.com/office/drawing/2014/main" id="{09920885-6B03-D29F-52BF-E8EC8A637EB4}"/>
                    </a:ext>
                  </a:extLst>
                </p:cNvPr>
                <p:cNvSpPr/>
                <p:nvPr/>
              </p:nvSpPr>
              <p:spPr>
                <a:xfrm>
                  <a:off x="5434207" y="1588926"/>
                  <a:ext cx="32623" cy="326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5" h="1025" extrusionOk="0">
                      <a:moveTo>
                        <a:pt x="703" y="334"/>
                      </a:moveTo>
                      <a:lnTo>
                        <a:pt x="703" y="703"/>
                      </a:lnTo>
                      <a:lnTo>
                        <a:pt x="334" y="703"/>
                      </a:lnTo>
                      <a:lnTo>
                        <a:pt x="334" y="334"/>
                      </a:lnTo>
                      <a:close/>
                      <a:moveTo>
                        <a:pt x="167" y="1"/>
                      </a:moveTo>
                      <a:cubicBezTo>
                        <a:pt x="84" y="1"/>
                        <a:pt x="1" y="72"/>
                        <a:pt x="1" y="167"/>
                      </a:cubicBezTo>
                      <a:lnTo>
                        <a:pt x="1" y="870"/>
                      </a:lnTo>
                      <a:cubicBezTo>
                        <a:pt x="1" y="953"/>
                        <a:pt x="84" y="1025"/>
                        <a:pt x="167" y="1025"/>
                      </a:cubicBezTo>
                      <a:lnTo>
                        <a:pt x="870" y="1025"/>
                      </a:lnTo>
                      <a:cubicBezTo>
                        <a:pt x="953" y="1025"/>
                        <a:pt x="1025" y="953"/>
                        <a:pt x="1025" y="870"/>
                      </a:cubicBezTo>
                      <a:lnTo>
                        <a:pt x="1025" y="167"/>
                      </a:lnTo>
                      <a:cubicBezTo>
                        <a:pt x="1025" y="72"/>
                        <a:pt x="953" y="1"/>
                        <a:pt x="8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4B79661-5DFD-1728-ADA9-7B627E9A5C59}"/>
                </a:ext>
              </a:extLst>
            </p:cNvPr>
            <p:cNvGrpSpPr/>
            <p:nvPr/>
          </p:nvGrpSpPr>
          <p:grpSpPr>
            <a:xfrm>
              <a:off x="8991600" y="4651457"/>
              <a:ext cx="2851991" cy="466025"/>
              <a:chOff x="6682715" y="4293723"/>
              <a:chExt cx="2851991" cy="466025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91A6F46-526F-B9FB-D07B-AFA177686CC9}"/>
                  </a:ext>
                </a:extLst>
              </p:cNvPr>
              <p:cNvSpPr txBox="1"/>
              <p:nvPr/>
            </p:nvSpPr>
            <p:spPr>
              <a:xfrm>
                <a:off x="6782067" y="4293723"/>
                <a:ext cx="2752639" cy="4660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>
                  <a:lnSpc>
                    <a:spcPts val="3359"/>
                  </a:lnSpc>
                </a:pPr>
                <a:r>
                  <a:rPr lang="en-US" sz="1600" dirty="0">
                    <a:solidFill>
                      <a:srgbClr val="2A2E3A"/>
                    </a:solidFill>
                    <a:latin typeface="Helios"/>
                  </a:rPr>
                  <a:t>Building a sustainable brand</a:t>
                </a: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615E33E2-B691-3A2B-DD02-B8C6504C7D55}"/>
                  </a:ext>
                </a:extLst>
              </p:cNvPr>
              <p:cNvSpPr/>
              <p:nvPr/>
            </p:nvSpPr>
            <p:spPr>
              <a:xfrm>
                <a:off x="6682715" y="4528464"/>
                <a:ext cx="94130" cy="9413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1D14172-A1D5-79B6-1DF2-F72E307D40D5}"/>
              </a:ext>
            </a:extLst>
          </p:cNvPr>
          <p:cNvGrpSpPr/>
          <p:nvPr/>
        </p:nvGrpSpPr>
        <p:grpSpPr>
          <a:xfrm>
            <a:off x="1486054" y="1905592"/>
            <a:ext cx="2799704" cy="3247156"/>
            <a:chOff x="725996" y="2153564"/>
            <a:chExt cx="2799704" cy="324715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9FEAB6E-96AD-0FEE-2FA1-993E277ECB93}"/>
                </a:ext>
              </a:extLst>
            </p:cNvPr>
            <p:cNvGrpSpPr/>
            <p:nvPr/>
          </p:nvGrpSpPr>
          <p:grpSpPr>
            <a:xfrm>
              <a:off x="1483482" y="2153564"/>
              <a:ext cx="995082" cy="2405489"/>
              <a:chOff x="1174377" y="986118"/>
              <a:chExt cx="995082" cy="2405489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CFB92372-771F-037F-3763-CDA6B05A8B77}"/>
                  </a:ext>
                </a:extLst>
              </p:cNvPr>
              <p:cNvSpPr/>
              <p:nvPr/>
            </p:nvSpPr>
            <p:spPr>
              <a:xfrm>
                <a:off x="1174377" y="986118"/>
                <a:ext cx="995082" cy="995082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79970338-1810-56BC-191C-1133C2E992B1}"/>
                  </a:ext>
                </a:extLst>
              </p:cNvPr>
              <p:cNvCxnSpPr>
                <a:cxnSpLocks/>
                <a:stCxn id="5" idx="4"/>
              </p:cNvCxnSpPr>
              <p:nvPr/>
            </p:nvCxnSpPr>
            <p:spPr>
              <a:xfrm>
                <a:off x="1671918" y="1981200"/>
                <a:ext cx="0" cy="1371600"/>
              </a:xfrm>
              <a:prstGeom prst="line">
                <a:avLst/>
              </a:prstGeom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95F2A69-19FD-0D82-6C25-46F427394C36}"/>
                  </a:ext>
                </a:extLst>
              </p:cNvPr>
              <p:cNvSpPr/>
              <p:nvPr/>
            </p:nvSpPr>
            <p:spPr>
              <a:xfrm>
                <a:off x="1393190" y="3077842"/>
                <a:ext cx="600626" cy="31376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oogle Shape;13122;p78">
                <a:extLst>
                  <a:ext uri="{FF2B5EF4-FFF2-40B4-BE49-F238E27FC236}">
                    <a16:creationId xmlns:a16="http://schemas.microsoft.com/office/drawing/2014/main" id="{81C75AD3-6938-F79E-8169-C93FEE45415E}"/>
                  </a:ext>
                </a:extLst>
              </p:cNvPr>
              <p:cNvGrpSpPr/>
              <p:nvPr/>
            </p:nvGrpSpPr>
            <p:grpSpPr>
              <a:xfrm>
                <a:off x="1429156" y="1263157"/>
                <a:ext cx="511000" cy="562767"/>
                <a:chOff x="7562766" y="1514864"/>
                <a:chExt cx="327059" cy="360192"/>
              </a:xfrm>
              <a:solidFill>
                <a:schemeClr val="bg1"/>
              </a:solidFill>
            </p:grpSpPr>
            <p:sp>
              <p:nvSpPr>
                <p:cNvPr id="9" name="Google Shape;13123;p78">
                  <a:extLst>
                    <a:ext uri="{FF2B5EF4-FFF2-40B4-BE49-F238E27FC236}">
                      <a16:creationId xmlns:a16="http://schemas.microsoft.com/office/drawing/2014/main" id="{C94723FF-6E7C-FDC2-38C7-1FDCA1B4D67D}"/>
                    </a:ext>
                  </a:extLst>
                </p:cNvPr>
                <p:cNvSpPr/>
                <p:nvPr/>
              </p:nvSpPr>
              <p:spPr>
                <a:xfrm>
                  <a:off x="7662418" y="1600289"/>
                  <a:ext cx="127724" cy="165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3" h="5192" extrusionOk="0">
                      <a:moveTo>
                        <a:pt x="2001" y="334"/>
                      </a:moveTo>
                      <a:cubicBezTo>
                        <a:pt x="2298" y="334"/>
                        <a:pt x="2548" y="513"/>
                        <a:pt x="2656" y="763"/>
                      </a:cubicBezTo>
                      <a:cubicBezTo>
                        <a:pt x="2679" y="846"/>
                        <a:pt x="2715" y="941"/>
                        <a:pt x="2715" y="1049"/>
                      </a:cubicBezTo>
                      <a:lnTo>
                        <a:pt x="2715" y="1227"/>
                      </a:lnTo>
                      <a:cubicBezTo>
                        <a:pt x="2441" y="1132"/>
                        <a:pt x="2322" y="846"/>
                        <a:pt x="2322" y="834"/>
                      </a:cubicBezTo>
                      <a:cubicBezTo>
                        <a:pt x="2298" y="775"/>
                        <a:pt x="2251" y="727"/>
                        <a:pt x="2179" y="727"/>
                      </a:cubicBezTo>
                      <a:cubicBezTo>
                        <a:pt x="2120" y="727"/>
                        <a:pt x="2060" y="763"/>
                        <a:pt x="2013" y="822"/>
                      </a:cubicBezTo>
                      <a:cubicBezTo>
                        <a:pt x="2013" y="822"/>
                        <a:pt x="1822" y="1180"/>
                        <a:pt x="1286" y="1239"/>
                      </a:cubicBezTo>
                      <a:lnTo>
                        <a:pt x="1286" y="1025"/>
                      </a:lnTo>
                      <a:cubicBezTo>
                        <a:pt x="1298" y="941"/>
                        <a:pt x="1310" y="846"/>
                        <a:pt x="1346" y="763"/>
                      </a:cubicBezTo>
                      <a:cubicBezTo>
                        <a:pt x="1453" y="513"/>
                        <a:pt x="1703" y="334"/>
                        <a:pt x="2001" y="334"/>
                      </a:cubicBezTo>
                      <a:close/>
                      <a:moveTo>
                        <a:pt x="2167" y="1180"/>
                      </a:moveTo>
                      <a:cubicBezTo>
                        <a:pt x="2263" y="1322"/>
                        <a:pt x="2465" y="1501"/>
                        <a:pt x="2727" y="1549"/>
                      </a:cubicBezTo>
                      <a:lnTo>
                        <a:pt x="2727" y="1775"/>
                      </a:lnTo>
                      <a:cubicBezTo>
                        <a:pt x="2727" y="2156"/>
                        <a:pt x="2429" y="2465"/>
                        <a:pt x="2048" y="2489"/>
                      </a:cubicBezTo>
                      <a:lnTo>
                        <a:pt x="1989" y="2489"/>
                      </a:lnTo>
                      <a:cubicBezTo>
                        <a:pt x="1596" y="2489"/>
                        <a:pt x="1298" y="2180"/>
                        <a:pt x="1298" y="1787"/>
                      </a:cubicBezTo>
                      <a:lnTo>
                        <a:pt x="1298" y="1561"/>
                      </a:lnTo>
                      <a:cubicBezTo>
                        <a:pt x="1727" y="1525"/>
                        <a:pt x="2001" y="1346"/>
                        <a:pt x="2167" y="1180"/>
                      </a:cubicBezTo>
                      <a:close/>
                      <a:moveTo>
                        <a:pt x="2215" y="2846"/>
                      </a:moveTo>
                      <a:lnTo>
                        <a:pt x="2132" y="3025"/>
                      </a:lnTo>
                      <a:lnTo>
                        <a:pt x="1906" y="3025"/>
                      </a:lnTo>
                      <a:lnTo>
                        <a:pt x="1810" y="2846"/>
                      </a:lnTo>
                      <a:close/>
                      <a:moveTo>
                        <a:pt x="2084" y="3347"/>
                      </a:moveTo>
                      <a:lnTo>
                        <a:pt x="2287" y="4180"/>
                      </a:lnTo>
                      <a:lnTo>
                        <a:pt x="2013" y="4442"/>
                      </a:lnTo>
                      <a:lnTo>
                        <a:pt x="1751" y="4180"/>
                      </a:lnTo>
                      <a:lnTo>
                        <a:pt x="1929" y="3347"/>
                      </a:lnTo>
                      <a:close/>
                      <a:moveTo>
                        <a:pt x="2572" y="2918"/>
                      </a:moveTo>
                      <a:cubicBezTo>
                        <a:pt x="2810" y="2989"/>
                        <a:pt x="3025" y="3120"/>
                        <a:pt x="3215" y="3311"/>
                      </a:cubicBezTo>
                      <a:cubicBezTo>
                        <a:pt x="3549" y="3620"/>
                        <a:pt x="3727" y="4025"/>
                        <a:pt x="3727" y="4442"/>
                      </a:cubicBezTo>
                      <a:lnTo>
                        <a:pt x="3668" y="4859"/>
                      </a:lnTo>
                      <a:lnTo>
                        <a:pt x="334" y="4859"/>
                      </a:lnTo>
                      <a:lnTo>
                        <a:pt x="334" y="4442"/>
                      </a:lnTo>
                      <a:cubicBezTo>
                        <a:pt x="334" y="4025"/>
                        <a:pt x="513" y="3620"/>
                        <a:pt x="834" y="3311"/>
                      </a:cubicBezTo>
                      <a:cubicBezTo>
                        <a:pt x="1013" y="3132"/>
                        <a:pt x="1239" y="2989"/>
                        <a:pt x="1477" y="2918"/>
                      </a:cubicBezTo>
                      <a:lnTo>
                        <a:pt x="1632" y="3204"/>
                      </a:lnTo>
                      <a:lnTo>
                        <a:pt x="1405" y="4192"/>
                      </a:lnTo>
                      <a:cubicBezTo>
                        <a:pt x="1394" y="4251"/>
                        <a:pt x="1405" y="4311"/>
                        <a:pt x="1453" y="4359"/>
                      </a:cubicBezTo>
                      <a:lnTo>
                        <a:pt x="1906" y="4775"/>
                      </a:lnTo>
                      <a:cubicBezTo>
                        <a:pt x="1941" y="4811"/>
                        <a:pt x="1989" y="4823"/>
                        <a:pt x="2025" y="4823"/>
                      </a:cubicBezTo>
                      <a:cubicBezTo>
                        <a:pt x="2072" y="4823"/>
                        <a:pt x="2096" y="4811"/>
                        <a:pt x="2144" y="4775"/>
                      </a:cubicBezTo>
                      <a:lnTo>
                        <a:pt x="2608" y="4359"/>
                      </a:lnTo>
                      <a:cubicBezTo>
                        <a:pt x="2656" y="4311"/>
                        <a:pt x="2668" y="4251"/>
                        <a:pt x="2656" y="4192"/>
                      </a:cubicBezTo>
                      <a:lnTo>
                        <a:pt x="2429" y="3204"/>
                      </a:lnTo>
                      <a:lnTo>
                        <a:pt x="2572" y="2918"/>
                      </a:lnTo>
                      <a:close/>
                      <a:moveTo>
                        <a:pt x="2001" y="1"/>
                      </a:moveTo>
                      <a:cubicBezTo>
                        <a:pt x="1417" y="1"/>
                        <a:pt x="953" y="465"/>
                        <a:pt x="953" y="1049"/>
                      </a:cubicBezTo>
                      <a:lnTo>
                        <a:pt x="953" y="1418"/>
                      </a:lnTo>
                      <a:lnTo>
                        <a:pt x="953" y="1787"/>
                      </a:lnTo>
                      <a:cubicBezTo>
                        <a:pt x="953" y="2120"/>
                        <a:pt x="1120" y="2418"/>
                        <a:pt x="1358" y="2608"/>
                      </a:cubicBezTo>
                      <a:cubicBezTo>
                        <a:pt x="572" y="2870"/>
                        <a:pt x="1" y="3608"/>
                        <a:pt x="1" y="4442"/>
                      </a:cubicBezTo>
                      <a:lnTo>
                        <a:pt x="1" y="5037"/>
                      </a:lnTo>
                      <a:cubicBezTo>
                        <a:pt x="1" y="5121"/>
                        <a:pt x="84" y="5192"/>
                        <a:pt x="167" y="5192"/>
                      </a:cubicBezTo>
                      <a:lnTo>
                        <a:pt x="3834" y="5192"/>
                      </a:lnTo>
                      <a:cubicBezTo>
                        <a:pt x="3918" y="5192"/>
                        <a:pt x="3989" y="5121"/>
                        <a:pt x="3989" y="5037"/>
                      </a:cubicBezTo>
                      <a:lnTo>
                        <a:pt x="3989" y="4442"/>
                      </a:lnTo>
                      <a:cubicBezTo>
                        <a:pt x="4013" y="3620"/>
                        <a:pt x="3430" y="2882"/>
                        <a:pt x="2644" y="2608"/>
                      </a:cubicBezTo>
                      <a:cubicBezTo>
                        <a:pt x="2882" y="2418"/>
                        <a:pt x="3037" y="2120"/>
                        <a:pt x="3037" y="1787"/>
                      </a:cubicBezTo>
                      <a:lnTo>
                        <a:pt x="3037" y="1418"/>
                      </a:lnTo>
                      <a:lnTo>
                        <a:pt x="3037" y="1049"/>
                      </a:lnTo>
                      <a:cubicBezTo>
                        <a:pt x="3037" y="465"/>
                        <a:pt x="2584" y="1"/>
                        <a:pt x="20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" name="Google Shape;13124;p78">
                  <a:extLst>
                    <a:ext uri="{FF2B5EF4-FFF2-40B4-BE49-F238E27FC236}">
                      <a16:creationId xmlns:a16="http://schemas.microsoft.com/office/drawing/2014/main" id="{F1EB8882-347B-042A-A818-D1046BCBBF82}"/>
                    </a:ext>
                  </a:extLst>
                </p:cNvPr>
                <p:cNvSpPr/>
                <p:nvPr/>
              </p:nvSpPr>
              <p:spPr>
                <a:xfrm>
                  <a:off x="7599527" y="1548951"/>
                  <a:ext cx="258853" cy="154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33" h="4865" extrusionOk="0">
                      <a:moveTo>
                        <a:pt x="3974" y="1"/>
                      </a:moveTo>
                      <a:cubicBezTo>
                        <a:pt x="3947" y="1"/>
                        <a:pt x="3923" y="7"/>
                        <a:pt x="3905" y="18"/>
                      </a:cubicBezTo>
                      <a:cubicBezTo>
                        <a:pt x="3882" y="42"/>
                        <a:pt x="1798" y="1269"/>
                        <a:pt x="238" y="1269"/>
                      </a:cubicBezTo>
                      <a:cubicBezTo>
                        <a:pt x="167" y="1269"/>
                        <a:pt x="95" y="1328"/>
                        <a:pt x="72" y="1411"/>
                      </a:cubicBezTo>
                      <a:cubicBezTo>
                        <a:pt x="72" y="1423"/>
                        <a:pt x="0" y="1912"/>
                        <a:pt x="0" y="2662"/>
                      </a:cubicBezTo>
                      <a:cubicBezTo>
                        <a:pt x="0" y="2745"/>
                        <a:pt x="72" y="2816"/>
                        <a:pt x="167" y="2816"/>
                      </a:cubicBezTo>
                      <a:cubicBezTo>
                        <a:pt x="250" y="2816"/>
                        <a:pt x="333" y="2745"/>
                        <a:pt x="333" y="2662"/>
                      </a:cubicBezTo>
                      <a:cubicBezTo>
                        <a:pt x="333" y="2162"/>
                        <a:pt x="357" y="1781"/>
                        <a:pt x="393" y="1590"/>
                      </a:cubicBezTo>
                      <a:cubicBezTo>
                        <a:pt x="1060" y="1554"/>
                        <a:pt x="1857" y="1352"/>
                        <a:pt x="2786" y="947"/>
                      </a:cubicBezTo>
                      <a:cubicBezTo>
                        <a:pt x="3346" y="697"/>
                        <a:pt x="3798" y="459"/>
                        <a:pt x="3977" y="352"/>
                      </a:cubicBezTo>
                      <a:cubicBezTo>
                        <a:pt x="4155" y="459"/>
                        <a:pt x="4596" y="697"/>
                        <a:pt x="5167" y="947"/>
                      </a:cubicBezTo>
                      <a:cubicBezTo>
                        <a:pt x="6084" y="1352"/>
                        <a:pt x="6894" y="1566"/>
                        <a:pt x="7561" y="1590"/>
                      </a:cubicBezTo>
                      <a:cubicBezTo>
                        <a:pt x="7608" y="2007"/>
                        <a:pt x="7715" y="3281"/>
                        <a:pt x="7394" y="4662"/>
                      </a:cubicBezTo>
                      <a:cubicBezTo>
                        <a:pt x="7382" y="4757"/>
                        <a:pt x="7430" y="4840"/>
                        <a:pt x="7513" y="4864"/>
                      </a:cubicBezTo>
                      <a:lnTo>
                        <a:pt x="7549" y="4864"/>
                      </a:lnTo>
                      <a:cubicBezTo>
                        <a:pt x="7620" y="4864"/>
                        <a:pt x="7692" y="4805"/>
                        <a:pt x="7715" y="4721"/>
                      </a:cubicBezTo>
                      <a:cubicBezTo>
                        <a:pt x="8132" y="3007"/>
                        <a:pt x="7894" y="1483"/>
                        <a:pt x="7894" y="1411"/>
                      </a:cubicBezTo>
                      <a:cubicBezTo>
                        <a:pt x="7870" y="1328"/>
                        <a:pt x="7799" y="1269"/>
                        <a:pt x="7727" y="1269"/>
                      </a:cubicBezTo>
                      <a:cubicBezTo>
                        <a:pt x="6168" y="1269"/>
                        <a:pt x="4096" y="42"/>
                        <a:pt x="4060" y="18"/>
                      </a:cubicBezTo>
                      <a:cubicBezTo>
                        <a:pt x="4030" y="7"/>
                        <a:pt x="4001" y="1"/>
                        <a:pt x="39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" name="Google Shape;13125;p78">
                  <a:extLst>
                    <a:ext uri="{FF2B5EF4-FFF2-40B4-BE49-F238E27FC236}">
                      <a16:creationId xmlns:a16="http://schemas.microsoft.com/office/drawing/2014/main" id="{02EDE97C-AFE1-6601-F0BC-DD765BA2A5E7}"/>
                    </a:ext>
                  </a:extLst>
                </p:cNvPr>
                <p:cNvSpPr/>
                <p:nvPr/>
              </p:nvSpPr>
              <p:spPr>
                <a:xfrm>
                  <a:off x="7599909" y="1648380"/>
                  <a:ext cx="242175" cy="1906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9" h="5991" extrusionOk="0">
                      <a:moveTo>
                        <a:pt x="185" y="1"/>
                      </a:moveTo>
                      <a:cubicBezTo>
                        <a:pt x="179" y="1"/>
                        <a:pt x="173" y="1"/>
                        <a:pt x="167" y="2"/>
                      </a:cubicBezTo>
                      <a:cubicBezTo>
                        <a:pt x="71" y="2"/>
                        <a:pt x="0" y="97"/>
                        <a:pt x="12" y="181"/>
                      </a:cubicBezTo>
                      <a:cubicBezTo>
                        <a:pt x="95" y="1419"/>
                        <a:pt x="369" y="2502"/>
                        <a:pt x="869" y="3419"/>
                      </a:cubicBezTo>
                      <a:cubicBezTo>
                        <a:pt x="1536" y="4669"/>
                        <a:pt x="2560" y="5526"/>
                        <a:pt x="3929" y="5979"/>
                      </a:cubicBezTo>
                      <a:cubicBezTo>
                        <a:pt x="3941" y="5979"/>
                        <a:pt x="3965" y="5991"/>
                        <a:pt x="3989" y="5991"/>
                      </a:cubicBezTo>
                      <a:cubicBezTo>
                        <a:pt x="4001" y="5991"/>
                        <a:pt x="4024" y="5991"/>
                        <a:pt x="4048" y="5979"/>
                      </a:cubicBezTo>
                      <a:cubicBezTo>
                        <a:pt x="4941" y="5681"/>
                        <a:pt x="5691" y="5217"/>
                        <a:pt x="6287" y="4574"/>
                      </a:cubicBezTo>
                      <a:cubicBezTo>
                        <a:pt x="6882" y="3931"/>
                        <a:pt x="7322" y="3133"/>
                        <a:pt x="7608" y="2181"/>
                      </a:cubicBezTo>
                      <a:cubicBezTo>
                        <a:pt x="7608" y="2097"/>
                        <a:pt x="7560" y="2002"/>
                        <a:pt x="7477" y="1966"/>
                      </a:cubicBezTo>
                      <a:cubicBezTo>
                        <a:pt x="7463" y="1963"/>
                        <a:pt x="7448" y="1961"/>
                        <a:pt x="7434" y="1961"/>
                      </a:cubicBezTo>
                      <a:cubicBezTo>
                        <a:pt x="7358" y="1961"/>
                        <a:pt x="7293" y="2013"/>
                        <a:pt x="7263" y="2074"/>
                      </a:cubicBezTo>
                      <a:cubicBezTo>
                        <a:pt x="7001" y="2990"/>
                        <a:pt x="6560" y="3741"/>
                        <a:pt x="6013" y="4336"/>
                      </a:cubicBezTo>
                      <a:cubicBezTo>
                        <a:pt x="5465" y="4919"/>
                        <a:pt x="4774" y="5348"/>
                        <a:pt x="3977" y="5634"/>
                      </a:cubicBezTo>
                      <a:cubicBezTo>
                        <a:pt x="2727" y="5205"/>
                        <a:pt x="1774" y="4395"/>
                        <a:pt x="1143" y="3252"/>
                      </a:cubicBezTo>
                      <a:cubicBezTo>
                        <a:pt x="691" y="2383"/>
                        <a:pt x="417" y="1347"/>
                        <a:pt x="345" y="157"/>
                      </a:cubicBezTo>
                      <a:cubicBezTo>
                        <a:pt x="345" y="68"/>
                        <a:pt x="263" y="1"/>
                        <a:pt x="1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" name="Google Shape;13126;p78">
                  <a:extLst>
                    <a:ext uri="{FF2B5EF4-FFF2-40B4-BE49-F238E27FC236}">
                      <a16:creationId xmlns:a16="http://schemas.microsoft.com/office/drawing/2014/main" id="{49CEEB12-094A-F60D-D488-D721D4060508}"/>
                    </a:ext>
                  </a:extLst>
                </p:cNvPr>
                <p:cNvSpPr/>
                <p:nvPr/>
              </p:nvSpPr>
              <p:spPr>
                <a:xfrm>
                  <a:off x="7562766" y="1514864"/>
                  <a:ext cx="327059" cy="360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76" h="11317" extrusionOk="0">
                      <a:moveTo>
                        <a:pt x="5132" y="363"/>
                      </a:moveTo>
                      <a:cubicBezTo>
                        <a:pt x="5334" y="482"/>
                        <a:pt x="5906" y="792"/>
                        <a:pt x="6644" y="1125"/>
                      </a:cubicBezTo>
                      <a:cubicBezTo>
                        <a:pt x="7823" y="1625"/>
                        <a:pt x="8835" y="1899"/>
                        <a:pt x="9668" y="1923"/>
                      </a:cubicBezTo>
                      <a:cubicBezTo>
                        <a:pt x="9728" y="2375"/>
                        <a:pt x="9882" y="3947"/>
                        <a:pt x="9501" y="5673"/>
                      </a:cubicBezTo>
                      <a:cubicBezTo>
                        <a:pt x="9251" y="6888"/>
                        <a:pt x="8823" y="7912"/>
                        <a:pt x="8192" y="8757"/>
                      </a:cubicBezTo>
                      <a:cubicBezTo>
                        <a:pt x="7442" y="9781"/>
                        <a:pt x="6406" y="10531"/>
                        <a:pt x="5132" y="10972"/>
                      </a:cubicBezTo>
                      <a:cubicBezTo>
                        <a:pt x="3846" y="10543"/>
                        <a:pt x="2822" y="9805"/>
                        <a:pt x="2060" y="8769"/>
                      </a:cubicBezTo>
                      <a:cubicBezTo>
                        <a:pt x="1453" y="7936"/>
                        <a:pt x="1012" y="6900"/>
                        <a:pt x="750" y="5709"/>
                      </a:cubicBezTo>
                      <a:cubicBezTo>
                        <a:pt x="393" y="3983"/>
                        <a:pt x="536" y="2387"/>
                        <a:pt x="596" y="1923"/>
                      </a:cubicBezTo>
                      <a:cubicBezTo>
                        <a:pt x="1429" y="1899"/>
                        <a:pt x="2453" y="1625"/>
                        <a:pt x="3608" y="1125"/>
                      </a:cubicBezTo>
                      <a:cubicBezTo>
                        <a:pt x="4346" y="816"/>
                        <a:pt x="4917" y="482"/>
                        <a:pt x="5132" y="363"/>
                      </a:cubicBezTo>
                      <a:close/>
                      <a:moveTo>
                        <a:pt x="5129" y="0"/>
                      </a:moveTo>
                      <a:cubicBezTo>
                        <a:pt x="5102" y="0"/>
                        <a:pt x="5078" y="6"/>
                        <a:pt x="5060" y="18"/>
                      </a:cubicBezTo>
                      <a:cubicBezTo>
                        <a:pt x="5025" y="42"/>
                        <a:pt x="2417" y="1589"/>
                        <a:pt x="453" y="1589"/>
                      </a:cubicBezTo>
                      <a:cubicBezTo>
                        <a:pt x="381" y="1589"/>
                        <a:pt x="310" y="1649"/>
                        <a:pt x="298" y="1720"/>
                      </a:cubicBezTo>
                      <a:cubicBezTo>
                        <a:pt x="274" y="1792"/>
                        <a:pt x="0" y="3637"/>
                        <a:pt x="441" y="5757"/>
                      </a:cubicBezTo>
                      <a:cubicBezTo>
                        <a:pt x="691" y="7007"/>
                        <a:pt x="1155" y="8078"/>
                        <a:pt x="1810" y="8948"/>
                      </a:cubicBezTo>
                      <a:cubicBezTo>
                        <a:pt x="2620" y="10055"/>
                        <a:pt x="3727" y="10841"/>
                        <a:pt x="5096" y="11305"/>
                      </a:cubicBezTo>
                      <a:cubicBezTo>
                        <a:pt x="5120" y="11305"/>
                        <a:pt x="5132" y="11317"/>
                        <a:pt x="5156" y="11317"/>
                      </a:cubicBezTo>
                      <a:cubicBezTo>
                        <a:pt x="5179" y="11317"/>
                        <a:pt x="5191" y="11317"/>
                        <a:pt x="5215" y="11305"/>
                      </a:cubicBezTo>
                      <a:cubicBezTo>
                        <a:pt x="6584" y="10841"/>
                        <a:pt x="7692" y="10055"/>
                        <a:pt x="8513" y="8948"/>
                      </a:cubicBezTo>
                      <a:cubicBezTo>
                        <a:pt x="9144" y="8078"/>
                        <a:pt x="9609" y="6983"/>
                        <a:pt x="9882" y="5757"/>
                      </a:cubicBezTo>
                      <a:cubicBezTo>
                        <a:pt x="10275" y="3637"/>
                        <a:pt x="10001" y="1792"/>
                        <a:pt x="9978" y="1720"/>
                      </a:cubicBezTo>
                      <a:cubicBezTo>
                        <a:pt x="9966" y="1649"/>
                        <a:pt x="9894" y="1589"/>
                        <a:pt x="9823" y="1589"/>
                      </a:cubicBezTo>
                      <a:cubicBezTo>
                        <a:pt x="7858" y="1589"/>
                        <a:pt x="5251" y="42"/>
                        <a:pt x="5215" y="18"/>
                      </a:cubicBezTo>
                      <a:cubicBezTo>
                        <a:pt x="5185" y="6"/>
                        <a:pt x="5156" y="0"/>
                        <a:pt x="51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A09D603F-1443-1342-2F62-7177CD224660}"/>
                </a:ext>
              </a:extLst>
            </p:cNvPr>
            <p:cNvGrpSpPr/>
            <p:nvPr/>
          </p:nvGrpSpPr>
          <p:grpSpPr>
            <a:xfrm>
              <a:off x="725996" y="4815945"/>
              <a:ext cx="2799704" cy="584775"/>
              <a:chOff x="6682715" y="4385232"/>
              <a:chExt cx="2799704" cy="584775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E5CB11D-9033-5F29-CD6E-D9A5DC9AA009}"/>
                  </a:ext>
                </a:extLst>
              </p:cNvPr>
              <p:cNvSpPr txBox="1"/>
              <p:nvPr/>
            </p:nvSpPr>
            <p:spPr>
              <a:xfrm>
                <a:off x="6729780" y="4385232"/>
                <a:ext cx="2752639" cy="5847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2A2E3A"/>
                    </a:solidFill>
                    <a:latin typeface="Helios"/>
                  </a:rPr>
                  <a:t>Catches the pulse of the mobile revolution</a:t>
                </a: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AE39FB1E-2C9D-6E66-5568-60CBEF7010CC}"/>
                  </a:ext>
                </a:extLst>
              </p:cNvPr>
              <p:cNvSpPr/>
              <p:nvPr/>
            </p:nvSpPr>
            <p:spPr>
              <a:xfrm>
                <a:off x="6682715" y="4528464"/>
                <a:ext cx="94130" cy="9413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AA6DEA1-59A3-5349-8DCB-0C810345336A}"/>
              </a:ext>
            </a:extLst>
          </p:cNvPr>
          <p:cNvGrpSpPr/>
          <p:nvPr/>
        </p:nvGrpSpPr>
        <p:grpSpPr>
          <a:xfrm>
            <a:off x="4672616" y="1905592"/>
            <a:ext cx="2846768" cy="3316692"/>
            <a:chOff x="4607577" y="2143515"/>
            <a:chExt cx="2846768" cy="331669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5DC1E54-AE88-15E3-5BED-50DD914516B9}"/>
                </a:ext>
              </a:extLst>
            </p:cNvPr>
            <p:cNvGrpSpPr/>
            <p:nvPr/>
          </p:nvGrpSpPr>
          <p:grpSpPr>
            <a:xfrm>
              <a:off x="5510450" y="2143515"/>
              <a:ext cx="995082" cy="2366681"/>
              <a:chOff x="3774142" y="1712259"/>
              <a:chExt cx="995082" cy="2366681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9AB1DFE-4D85-FDE0-9EF3-8841DD954423}"/>
                  </a:ext>
                </a:extLst>
              </p:cNvPr>
              <p:cNvSpPr/>
              <p:nvPr/>
            </p:nvSpPr>
            <p:spPr>
              <a:xfrm>
                <a:off x="3774142" y="1712259"/>
                <a:ext cx="995082" cy="99508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B0890E5-7DB6-FB69-013E-D5F965C42E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71683" y="2707340"/>
                <a:ext cx="0" cy="1371600"/>
              </a:xfrm>
              <a:prstGeom prst="line">
                <a:avLst/>
              </a:prstGeom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1559E1A-4FD3-7344-73CA-41B1C5E55484}"/>
                  </a:ext>
                </a:extLst>
              </p:cNvPr>
              <p:cNvSpPr/>
              <p:nvPr/>
            </p:nvSpPr>
            <p:spPr>
              <a:xfrm>
                <a:off x="3965790" y="3765175"/>
                <a:ext cx="600626" cy="31376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" name="Google Shape;12817;p77">
                <a:extLst>
                  <a:ext uri="{FF2B5EF4-FFF2-40B4-BE49-F238E27FC236}">
                    <a16:creationId xmlns:a16="http://schemas.microsoft.com/office/drawing/2014/main" id="{A338C17C-03A2-D768-B19E-4863DC0117B6}"/>
                  </a:ext>
                </a:extLst>
              </p:cNvPr>
              <p:cNvGrpSpPr/>
              <p:nvPr/>
            </p:nvGrpSpPr>
            <p:grpSpPr>
              <a:xfrm>
                <a:off x="3999096" y="1887527"/>
                <a:ext cx="535295" cy="656415"/>
                <a:chOff x="3086313" y="2877049"/>
                <a:chExt cx="320143" cy="392581"/>
              </a:xfrm>
              <a:solidFill>
                <a:schemeClr val="bg1"/>
              </a:solidFill>
            </p:grpSpPr>
            <p:sp>
              <p:nvSpPr>
                <p:cNvPr id="18" name="Google Shape;12818;p77">
                  <a:extLst>
                    <a:ext uri="{FF2B5EF4-FFF2-40B4-BE49-F238E27FC236}">
                      <a16:creationId xmlns:a16="http://schemas.microsoft.com/office/drawing/2014/main" id="{A56A80F0-D24D-B9B0-D047-D49C9B103E3D}"/>
                    </a:ext>
                  </a:extLst>
                </p:cNvPr>
                <p:cNvSpPr/>
                <p:nvPr/>
              </p:nvSpPr>
              <p:spPr>
                <a:xfrm>
                  <a:off x="3125749" y="2915371"/>
                  <a:ext cx="240505" cy="3542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50" h="11121" extrusionOk="0">
                      <a:moveTo>
                        <a:pt x="3775" y="2929"/>
                      </a:moveTo>
                      <a:lnTo>
                        <a:pt x="3918" y="3120"/>
                      </a:lnTo>
                      <a:cubicBezTo>
                        <a:pt x="3871" y="3144"/>
                        <a:pt x="3823" y="3144"/>
                        <a:pt x="3775" y="3144"/>
                      </a:cubicBezTo>
                      <a:cubicBezTo>
                        <a:pt x="3740" y="3132"/>
                        <a:pt x="3692" y="3120"/>
                        <a:pt x="3644" y="3120"/>
                      </a:cubicBezTo>
                      <a:lnTo>
                        <a:pt x="3775" y="2929"/>
                      </a:lnTo>
                      <a:close/>
                      <a:moveTo>
                        <a:pt x="4168" y="3501"/>
                      </a:moveTo>
                      <a:lnTo>
                        <a:pt x="4299" y="3703"/>
                      </a:lnTo>
                      <a:cubicBezTo>
                        <a:pt x="4126" y="3751"/>
                        <a:pt x="3948" y="3775"/>
                        <a:pt x="3769" y="3775"/>
                      </a:cubicBezTo>
                      <a:cubicBezTo>
                        <a:pt x="3591" y="3775"/>
                        <a:pt x="3412" y="3751"/>
                        <a:pt x="3239" y="3703"/>
                      </a:cubicBezTo>
                      <a:lnTo>
                        <a:pt x="3382" y="3501"/>
                      </a:lnTo>
                      <a:cubicBezTo>
                        <a:pt x="3513" y="3560"/>
                        <a:pt x="3644" y="3572"/>
                        <a:pt x="3775" y="3572"/>
                      </a:cubicBezTo>
                      <a:cubicBezTo>
                        <a:pt x="3918" y="3572"/>
                        <a:pt x="4049" y="3537"/>
                        <a:pt x="4168" y="3501"/>
                      </a:cubicBezTo>
                      <a:close/>
                      <a:moveTo>
                        <a:pt x="3120" y="4132"/>
                      </a:moveTo>
                      <a:cubicBezTo>
                        <a:pt x="3275" y="4180"/>
                        <a:pt x="3418" y="4191"/>
                        <a:pt x="3561" y="4215"/>
                      </a:cubicBezTo>
                      <a:lnTo>
                        <a:pt x="3561" y="8109"/>
                      </a:lnTo>
                      <a:lnTo>
                        <a:pt x="3120" y="8109"/>
                      </a:lnTo>
                      <a:lnTo>
                        <a:pt x="3120" y="4132"/>
                      </a:lnTo>
                      <a:close/>
                      <a:moveTo>
                        <a:pt x="4430" y="4132"/>
                      </a:moveTo>
                      <a:lnTo>
                        <a:pt x="4430" y="8109"/>
                      </a:lnTo>
                      <a:lnTo>
                        <a:pt x="4001" y="8109"/>
                      </a:lnTo>
                      <a:lnTo>
                        <a:pt x="4001" y="4215"/>
                      </a:lnTo>
                      <a:cubicBezTo>
                        <a:pt x="4156" y="4191"/>
                        <a:pt x="4287" y="4180"/>
                        <a:pt x="4430" y="4132"/>
                      </a:cubicBezTo>
                      <a:close/>
                      <a:moveTo>
                        <a:pt x="3799" y="441"/>
                      </a:moveTo>
                      <a:cubicBezTo>
                        <a:pt x="4668" y="441"/>
                        <a:pt x="5490" y="786"/>
                        <a:pt x="6121" y="1394"/>
                      </a:cubicBezTo>
                      <a:cubicBezTo>
                        <a:pt x="6752" y="2025"/>
                        <a:pt x="7097" y="2858"/>
                        <a:pt x="7097" y="3751"/>
                      </a:cubicBezTo>
                      <a:cubicBezTo>
                        <a:pt x="7097" y="4620"/>
                        <a:pt x="6752" y="5442"/>
                        <a:pt x="6157" y="6073"/>
                      </a:cubicBezTo>
                      <a:cubicBezTo>
                        <a:pt x="5609" y="6632"/>
                        <a:pt x="5299" y="7347"/>
                        <a:pt x="5240" y="8109"/>
                      </a:cubicBezTo>
                      <a:lnTo>
                        <a:pt x="4883" y="8109"/>
                      </a:lnTo>
                      <a:lnTo>
                        <a:pt x="4883" y="3822"/>
                      </a:lnTo>
                      <a:cubicBezTo>
                        <a:pt x="4883" y="3775"/>
                        <a:pt x="4871" y="3739"/>
                        <a:pt x="4835" y="3703"/>
                      </a:cubicBezTo>
                      <a:lnTo>
                        <a:pt x="3978" y="2406"/>
                      </a:lnTo>
                      <a:cubicBezTo>
                        <a:pt x="3930" y="2346"/>
                        <a:pt x="3871" y="2310"/>
                        <a:pt x="3799" y="2310"/>
                      </a:cubicBezTo>
                      <a:cubicBezTo>
                        <a:pt x="3716" y="2310"/>
                        <a:pt x="3644" y="2334"/>
                        <a:pt x="3620" y="2406"/>
                      </a:cubicBezTo>
                      <a:lnTo>
                        <a:pt x="2751" y="3703"/>
                      </a:lnTo>
                      <a:cubicBezTo>
                        <a:pt x="2728" y="3739"/>
                        <a:pt x="2704" y="3775"/>
                        <a:pt x="2704" y="3822"/>
                      </a:cubicBezTo>
                      <a:lnTo>
                        <a:pt x="2704" y="8109"/>
                      </a:lnTo>
                      <a:lnTo>
                        <a:pt x="2347" y="8109"/>
                      </a:lnTo>
                      <a:cubicBezTo>
                        <a:pt x="2287" y="7347"/>
                        <a:pt x="1977" y="6632"/>
                        <a:pt x="1430" y="6073"/>
                      </a:cubicBezTo>
                      <a:cubicBezTo>
                        <a:pt x="834" y="5465"/>
                        <a:pt x="501" y="4656"/>
                        <a:pt x="489" y="3810"/>
                      </a:cubicBezTo>
                      <a:cubicBezTo>
                        <a:pt x="477" y="2929"/>
                        <a:pt x="823" y="2096"/>
                        <a:pt x="1430" y="1453"/>
                      </a:cubicBezTo>
                      <a:cubicBezTo>
                        <a:pt x="2049" y="822"/>
                        <a:pt x="2870" y="453"/>
                        <a:pt x="3751" y="441"/>
                      </a:cubicBezTo>
                      <a:close/>
                      <a:moveTo>
                        <a:pt x="5228" y="8561"/>
                      </a:moveTo>
                      <a:lnTo>
                        <a:pt x="5228" y="8835"/>
                      </a:lnTo>
                      <a:lnTo>
                        <a:pt x="5228" y="8883"/>
                      </a:lnTo>
                      <a:lnTo>
                        <a:pt x="2335" y="8883"/>
                      </a:lnTo>
                      <a:lnTo>
                        <a:pt x="2335" y="8835"/>
                      </a:lnTo>
                      <a:lnTo>
                        <a:pt x="2335" y="8561"/>
                      </a:lnTo>
                      <a:close/>
                      <a:moveTo>
                        <a:pt x="5121" y="9311"/>
                      </a:moveTo>
                      <a:cubicBezTo>
                        <a:pt x="4942" y="9752"/>
                        <a:pt x="4525" y="10026"/>
                        <a:pt x="4037" y="10026"/>
                      </a:cubicBezTo>
                      <a:lnTo>
                        <a:pt x="3525" y="10026"/>
                      </a:lnTo>
                      <a:cubicBezTo>
                        <a:pt x="3037" y="10026"/>
                        <a:pt x="2620" y="9728"/>
                        <a:pt x="2442" y="9311"/>
                      </a:cubicBezTo>
                      <a:close/>
                      <a:moveTo>
                        <a:pt x="4049" y="10478"/>
                      </a:moveTo>
                      <a:cubicBezTo>
                        <a:pt x="4061" y="10478"/>
                        <a:pt x="4109" y="10478"/>
                        <a:pt x="4132" y="10490"/>
                      </a:cubicBezTo>
                      <a:cubicBezTo>
                        <a:pt x="4132" y="10597"/>
                        <a:pt x="4049" y="10668"/>
                        <a:pt x="3954" y="10668"/>
                      </a:cubicBezTo>
                      <a:lnTo>
                        <a:pt x="3620" y="10668"/>
                      </a:lnTo>
                      <a:cubicBezTo>
                        <a:pt x="3513" y="10668"/>
                        <a:pt x="3442" y="10585"/>
                        <a:pt x="3442" y="10490"/>
                      </a:cubicBezTo>
                      <a:lnTo>
                        <a:pt x="3442" y="10478"/>
                      </a:lnTo>
                      <a:close/>
                      <a:moveTo>
                        <a:pt x="3762" y="0"/>
                      </a:moveTo>
                      <a:cubicBezTo>
                        <a:pt x="3746" y="0"/>
                        <a:pt x="3731" y="0"/>
                        <a:pt x="3716" y="0"/>
                      </a:cubicBezTo>
                      <a:cubicBezTo>
                        <a:pt x="1656" y="24"/>
                        <a:pt x="1" y="1739"/>
                        <a:pt x="13" y="3810"/>
                      </a:cubicBezTo>
                      <a:cubicBezTo>
                        <a:pt x="25" y="4775"/>
                        <a:pt x="406" y="5680"/>
                        <a:pt x="1073" y="6370"/>
                      </a:cubicBezTo>
                      <a:cubicBezTo>
                        <a:pt x="1596" y="6906"/>
                        <a:pt x="1870" y="7609"/>
                        <a:pt x="1870" y="8335"/>
                      </a:cubicBezTo>
                      <a:lnTo>
                        <a:pt x="1870" y="8835"/>
                      </a:lnTo>
                      <a:cubicBezTo>
                        <a:pt x="1870" y="9549"/>
                        <a:pt x="2335" y="10168"/>
                        <a:pt x="2966" y="10383"/>
                      </a:cubicBezTo>
                      <a:lnTo>
                        <a:pt x="2966" y="10490"/>
                      </a:lnTo>
                      <a:cubicBezTo>
                        <a:pt x="2966" y="10835"/>
                        <a:pt x="3239" y="11121"/>
                        <a:pt x="3585" y="11121"/>
                      </a:cubicBezTo>
                      <a:lnTo>
                        <a:pt x="3930" y="11121"/>
                      </a:lnTo>
                      <a:cubicBezTo>
                        <a:pt x="4275" y="11121"/>
                        <a:pt x="4549" y="10835"/>
                        <a:pt x="4549" y="10490"/>
                      </a:cubicBezTo>
                      <a:lnTo>
                        <a:pt x="4549" y="10383"/>
                      </a:lnTo>
                      <a:cubicBezTo>
                        <a:pt x="5192" y="10168"/>
                        <a:pt x="5645" y="9549"/>
                        <a:pt x="5645" y="8835"/>
                      </a:cubicBezTo>
                      <a:lnTo>
                        <a:pt x="5645" y="8335"/>
                      </a:lnTo>
                      <a:cubicBezTo>
                        <a:pt x="5645" y="7609"/>
                        <a:pt x="5918" y="6918"/>
                        <a:pt x="6442" y="6382"/>
                      </a:cubicBezTo>
                      <a:cubicBezTo>
                        <a:pt x="7133" y="5680"/>
                        <a:pt x="7502" y="4751"/>
                        <a:pt x="7502" y="3763"/>
                      </a:cubicBezTo>
                      <a:cubicBezTo>
                        <a:pt x="7550" y="2751"/>
                        <a:pt x="7145" y="1798"/>
                        <a:pt x="6418" y="1084"/>
                      </a:cubicBezTo>
                      <a:cubicBezTo>
                        <a:pt x="5715" y="380"/>
                        <a:pt x="4757" y="0"/>
                        <a:pt x="376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2819;p77">
                  <a:extLst>
                    <a:ext uri="{FF2B5EF4-FFF2-40B4-BE49-F238E27FC236}">
                      <a16:creationId xmlns:a16="http://schemas.microsoft.com/office/drawing/2014/main" id="{8A93A05E-291E-3540-BA67-06621732C6B9}"/>
                    </a:ext>
                  </a:extLst>
                </p:cNvPr>
                <p:cNvSpPr/>
                <p:nvPr/>
              </p:nvSpPr>
              <p:spPr>
                <a:xfrm>
                  <a:off x="3263076" y="2942511"/>
                  <a:ext cx="79287" cy="995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9" h="3126" extrusionOk="0">
                      <a:moveTo>
                        <a:pt x="246" y="1"/>
                      </a:moveTo>
                      <a:cubicBezTo>
                        <a:pt x="146" y="1"/>
                        <a:pt x="56" y="59"/>
                        <a:pt x="36" y="161"/>
                      </a:cubicBezTo>
                      <a:cubicBezTo>
                        <a:pt x="0" y="280"/>
                        <a:pt x="60" y="399"/>
                        <a:pt x="179" y="422"/>
                      </a:cubicBezTo>
                      <a:cubicBezTo>
                        <a:pt x="1286" y="744"/>
                        <a:pt x="2048" y="1768"/>
                        <a:pt x="2048" y="2899"/>
                      </a:cubicBezTo>
                      <a:cubicBezTo>
                        <a:pt x="2048" y="3018"/>
                        <a:pt x="2143" y="3125"/>
                        <a:pt x="2262" y="3125"/>
                      </a:cubicBezTo>
                      <a:cubicBezTo>
                        <a:pt x="2381" y="3125"/>
                        <a:pt x="2488" y="3018"/>
                        <a:pt x="2488" y="2899"/>
                      </a:cubicBezTo>
                      <a:cubicBezTo>
                        <a:pt x="2488" y="1577"/>
                        <a:pt x="1595" y="387"/>
                        <a:pt x="298" y="6"/>
                      </a:cubicBezTo>
                      <a:cubicBezTo>
                        <a:pt x="280" y="2"/>
                        <a:pt x="263" y="1"/>
                        <a:pt x="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12820;p77">
                  <a:extLst>
                    <a:ext uri="{FF2B5EF4-FFF2-40B4-BE49-F238E27FC236}">
                      <a16:creationId xmlns:a16="http://schemas.microsoft.com/office/drawing/2014/main" id="{BDDC6560-5643-D59E-817A-149E4A8DEE37}"/>
                    </a:ext>
                  </a:extLst>
                </p:cNvPr>
                <p:cNvSpPr/>
                <p:nvPr/>
              </p:nvSpPr>
              <p:spPr>
                <a:xfrm>
                  <a:off x="3237656" y="2939262"/>
                  <a:ext cx="20897" cy="14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6" h="454" extrusionOk="0">
                      <a:moveTo>
                        <a:pt x="227" y="1"/>
                      </a:moveTo>
                      <a:cubicBezTo>
                        <a:pt x="107" y="1"/>
                        <a:pt x="0" y="108"/>
                        <a:pt x="0" y="227"/>
                      </a:cubicBezTo>
                      <a:cubicBezTo>
                        <a:pt x="0" y="346"/>
                        <a:pt x="107" y="453"/>
                        <a:pt x="227" y="453"/>
                      </a:cubicBezTo>
                      <a:lnTo>
                        <a:pt x="417" y="453"/>
                      </a:lnTo>
                      <a:cubicBezTo>
                        <a:pt x="536" y="453"/>
                        <a:pt x="619" y="358"/>
                        <a:pt x="643" y="251"/>
                      </a:cubicBezTo>
                      <a:cubicBezTo>
                        <a:pt x="655" y="108"/>
                        <a:pt x="560" y="1"/>
                        <a:pt x="42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12821;p77">
                  <a:extLst>
                    <a:ext uri="{FF2B5EF4-FFF2-40B4-BE49-F238E27FC236}">
                      <a16:creationId xmlns:a16="http://schemas.microsoft.com/office/drawing/2014/main" id="{7D1F12BF-53AB-E5AD-09CF-9E13CB0DC366}"/>
                    </a:ext>
                  </a:extLst>
                </p:cNvPr>
                <p:cNvSpPr/>
                <p:nvPr/>
              </p:nvSpPr>
              <p:spPr>
                <a:xfrm>
                  <a:off x="3379888" y="3029539"/>
                  <a:ext cx="26567" cy="14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441" extrusionOk="0">
                      <a:moveTo>
                        <a:pt x="226" y="0"/>
                      </a:moveTo>
                      <a:cubicBezTo>
                        <a:pt x="107" y="0"/>
                        <a:pt x="0" y="107"/>
                        <a:pt x="0" y="226"/>
                      </a:cubicBezTo>
                      <a:cubicBezTo>
                        <a:pt x="0" y="346"/>
                        <a:pt x="107" y="441"/>
                        <a:pt x="226" y="441"/>
                      </a:cubicBezTo>
                      <a:lnTo>
                        <a:pt x="607" y="441"/>
                      </a:lnTo>
                      <a:cubicBezTo>
                        <a:pt x="726" y="441"/>
                        <a:pt x="834" y="346"/>
                        <a:pt x="834" y="226"/>
                      </a:cubicBezTo>
                      <a:cubicBezTo>
                        <a:pt x="822" y="107"/>
                        <a:pt x="726" y="0"/>
                        <a:pt x="6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12822;p77">
                  <a:extLst>
                    <a:ext uri="{FF2B5EF4-FFF2-40B4-BE49-F238E27FC236}">
                      <a16:creationId xmlns:a16="http://schemas.microsoft.com/office/drawing/2014/main" id="{67E00EF3-476D-5036-48D8-29E3D42F110B}"/>
                    </a:ext>
                  </a:extLst>
                </p:cNvPr>
                <p:cNvSpPr/>
                <p:nvPr/>
              </p:nvSpPr>
              <p:spPr>
                <a:xfrm>
                  <a:off x="3086313" y="3029539"/>
                  <a:ext cx="26599" cy="14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441" extrusionOk="0">
                      <a:moveTo>
                        <a:pt x="227" y="0"/>
                      </a:moveTo>
                      <a:cubicBezTo>
                        <a:pt x="108" y="0"/>
                        <a:pt x="1" y="107"/>
                        <a:pt x="1" y="226"/>
                      </a:cubicBezTo>
                      <a:cubicBezTo>
                        <a:pt x="1" y="346"/>
                        <a:pt x="108" y="441"/>
                        <a:pt x="227" y="441"/>
                      </a:cubicBezTo>
                      <a:lnTo>
                        <a:pt x="608" y="441"/>
                      </a:lnTo>
                      <a:cubicBezTo>
                        <a:pt x="727" y="441"/>
                        <a:pt x="834" y="346"/>
                        <a:pt x="834" y="226"/>
                      </a:cubicBezTo>
                      <a:cubicBezTo>
                        <a:pt x="834" y="107"/>
                        <a:pt x="727" y="0"/>
                        <a:pt x="6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12823;p77">
                  <a:extLst>
                    <a:ext uri="{FF2B5EF4-FFF2-40B4-BE49-F238E27FC236}">
                      <a16:creationId xmlns:a16="http://schemas.microsoft.com/office/drawing/2014/main" id="{24DFD46A-70F9-FF9C-7565-70C83B438737}"/>
                    </a:ext>
                  </a:extLst>
                </p:cNvPr>
                <p:cNvSpPr/>
                <p:nvPr/>
              </p:nvSpPr>
              <p:spPr>
                <a:xfrm>
                  <a:off x="3359788" y="2953469"/>
                  <a:ext cx="26567" cy="20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639" extrusionOk="0">
                      <a:moveTo>
                        <a:pt x="594" y="0"/>
                      </a:moveTo>
                      <a:cubicBezTo>
                        <a:pt x="555" y="0"/>
                        <a:pt x="514" y="13"/>
                        <a:pt x="476" y="43"/>
                      </a:cubicBezTo>
                      <a:lnTo>
                        <a:pt x="155" y="233"/>
                      </a:lnTo>
                      <a:cubicBezTo>
                        <a:pt x="48" y="293"/>
                        <a:pt x="0" y="424"/>
                        <a:pt x="83" y="531"/>
                      </a:cubicBezTo>
                      <a:cubicBezTo>
                        <a:pt x="119" y="602"/>
                        <a:pt x="203" y="638"/>
                        <a:pt x="274" y="638"/>
                      </a:cubicBezTo>
                      <a:cubicBezTo>
                        <a:pt x="310" y="638"/>
                        <a:pt x="345" y="614"/>
                        <a:pt x="381" y="602"/>
                      </a:cubicBezTo>
                      <a:lnTo>
                        <a:pt x="703" y="412"/>
                      </a:lnTo>
                      <a:cubicBezTo>
                        <a:pt x="810" y="352"/>
                        <a:pt x="834" y="221"/>
                        <a:pt x="774" y="114"/>
                      </a:cubicBezTo>
                      <a:cubicBezTo>
                        <a:pt x="735" y="45"/>
                        <a:pt x="667" y="0"/>
                        <a:pt x="5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12824;p77">
                  <a:extLst>
                    <a:ext uri="{FF2B5EF4-FFF2-40B4-BE49-F238E27FC236}">
                      <a16:creationId xmlns:a16="http://schemas.microsoft.com/office/drawing/2014/main" id="{F208556E-397A-89EF-DBC8-6E5FC9B091BB}"/>
                    </a:ext>
                  </a:extLst>
                </p:cNvPr>
                <p:cNvSpPr/>
                <p:nvPr/>
              </p:nvSpPr>
              <p:spPr>
                <a:xfrm>
                  <a:off x="3106413" y="3100034"/>
                  <a:ext cx="26599" cy="20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33" extrusionOk="0">
                      <a:moveTo>
                        <a:pt x="590" y="0"/>
                      </a:moveTo>
                      <a:cubicBezTo>
                        <a:pt x="550" y="0"/>
                        <a:pt x="511" y="12"/>
                        <a:pt x="477" y="38"/>
                      </a:cubicBezTo>
                      <a:lnTo>
                        <a:pt x="144" y="228"/>
                      </a:lnTo>
                      <a:cubicBezTo>
                        <a:pt x="36" y="288"/>
                        <a:pt x="1" y="419"/>
                        <a:pt x="72" y="526"/>
                      </a:cubicBezTo>
                      <a:cubicBezTo>
                        <a:pt x="108" y="597"/>
                        <a:pt x="191" y="633"/>
                        <a:pt x="263" y="633"/>
                      </a:cubicBezTo>
                      <a:cubicBezTo>
                        <a:pt x="310" y="633"/>
                        <a:pt x="334" y="609"/>
                        <a:pt x="370" y="597"/>
                      </a:cubicBezTo>
                      <a:lnTo>
                        <a:pt x="691" y="407"/>
                      </a:lnTo>
                      <a:cubicBezTo>
                        <a:pt x="787" y="347"/>
                        <a:pt x="834" y="216"/>
                        <a:pt x="775" y="109"/>
                      </a:cubicBezTo>
                      <a:cubicBezTo>
                        <a:pt x="736" y="40"/>
                        <a:pt x="663" y="0"/>
                        <a:pt x="5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12825;p77">
                  <a:extLst>
                    <a:ext uri="{FF2B5EF4-FFF2-40B4-BE49-F238E27FC236}">
                      <a16:creationId xmlns:a16="http://schemas.microsoft.com/office/drawing/2014/main" id="{7C026D89-0C71-6FC3-F9E6-298400313EEB}"/>
                    </a:ext>
                  </a:extLst>
                </p:cNvPr>
                <p:cNvSpPr/>
                <p:nvPr/>
              </p:nvSpPr>
              <p:spPr>
                <a:xfrm>
                  <a:off x="3308565" y="2897277"/>
                  <a:ext cx="22044" cy="241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2" h="759" extrusionOk="0">
                      <a:moveTo>
                        <a:pt x="441" y="1"/>
                      </a:moveTo>
                      <a:cubicBezTo>
                        <a:pt x="369" y="1"/>
                        <a:pt x="301" y="35"/>
                        <a:pt x="263" y="104"/>
                      </a:cubicBezTo>
                      <a:lnTo>
                        <a:pt x="60" y="438"/>
                      </a:lnTo>
                      <a:cubicBezTo>
                        <a:pt x="1" y="533"/>
                        <a:pt x="37" y="676"/>
                        <a:pt x="144" y="735"/>
                      </a:cubicBezTo>
                      <a:cubicBezTo>
                        <a:pt x="167" y="747"/>
                        <a:pt x="215" y="759"/>
                        <a:pt x="239" y="759"/>
                      </a:cubicBezTo>
                      <a:cubicBezTo>
                        <a:pt x="322" y="759"/>
                        <a:pt x="394" y="711"/>
                        <a:pt x="441" y="652"/>
                      </a:cubicBezTo>
                      <a:lnTo>
                        <a:pt x="632" y="330"/>
                      </a:lnTo>
                      <a:cubicBezTo>
                        <a:pt x="691" y="223"/>
                        <a:pt x="656" y="92"/>
                        <a:pt x="560" y="33"/>
                      </a:cubicBezTo>
                      <a:cubicBezTo>
                        <a:pt x="522" y="11"/>
                        <a:pt x="481" y="1"/>
                        <a:pt x="4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12826;p77">
                  <a:extLst>
                    <a:ext uri="{FF2B5EF4-FFF2-40B4-BE49-F238E27FC236}">
                      <a16:creationId xmlns:a16="http://schemas.microsoft.com/office/drawing/2014/main" id="{6B51F54B-6C0C-E4C0-D199-E65C4EE51152}"/>
                    </a:ext>
                  </a:extLst>
                </p:cNvPr>
                <p:cNvSpPr/>
                <p:nvPr/>
              </p:nvSpPr>
              <p:spPr>
                <a:xfrm>
                  <a:off x="3239153" y="2877049"/>
                  <a:ext cx="14080" cy="26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2" h="835" extrusionOk="0">
                      <a:moveTo>
                        <a:pt x="215" y="1"/>
                      </a:moveTo>
                      <a:cubicBezTo>
                        <a:pt x="96" y="1"/>
                        <a:pt x="1" y="96"/>
                        <a:pt x="1" y="215"/>
                      </a:cubicBezTo>
                      <a:lnTo>
                        <a:pt x="1" y="608"/>
                      </a:lnTo>
                      <a:cubicBezTo>
                        <a:pt x="1" y="727"/>
                        <a:pt x="96" y="834"/>
                        <a:pt x="215" y="834"/>
                      </a:cubicBezTo>
                      <a:cubicBezTo>
                        <a:pt x="334" y="834"/>
                        <a:pt x="441" y="727"/>
                        <a:pt x="441" y="608"/>
                      </a:cubicBezTo>
                      <a:lnTo>
                        <a:pt x="441" y="215"/>
                      </a:lnTo>
                      <a:cubicBezTo>
                        <a:pt x="441" y="96"/>
                        <a:pt x="358" y="1"/>
                        <a:pt x="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12827;p77">
                  <a:extLst>
                    <a:ext uri="{FF2B5EF4-FFF2-40B4-BE49-F238E27FC236}">
                      <a16:creationId xmlns:a16="http://schemas.microsoft.com/office/drawing/2014/main" id="{C4A35C21-C101-34B5-1A1E-2D86DDE39AA3}"/>
                    </a:ext>
                  </a:extLst>
                </p:cNvPr>
                <p:cNvSpPr/>
                <p:nvPr/>
              </p:nvSpPr>
              <p:spPr>
                <a:xfrm>
                  <a:off x="3161809" y="2897500"/>
                  <a:ext cx="22394" cy="24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3" h="764" extrusionOk="0">
                      <a:moveTo>
                        <a:pt x="262" y="0"/>
                      </a:moveTo>
                      <a:cubicBezTo>
                        <a:pt x="222" y="0"/>
                        <a:pt x="181" y="12"/>
                        <a:pt x="143" y="38"/>
                      </a:cubicBezTo>
                      <a:cubicBezTo>
                        <a:pt x="48" y="97"/>
                        <a:pt x="0" y="228"/>
                        <a:pt x="72" y="335"/>
                      </a:cubicBezTo>
                      <a:lnTo>
                        <a:pt x="262" y="669"/>
                      </a:lnTo>
                      <a:cubicBezTo>
                        <a:pt x="310" y="740"/>
                        <a:pt x="381" y="764"/>
                        <a:pt x="464" y="764"/>
                      </a:cubicBezTo>
                      <a:cubicBezTo>
                        <a:pt x="500" y="764"/>
                        <a:pt x="536" y="752"/>
                        <a:pt x="560" y="740"/>
                      </a:cubicBezTo>
                      <a:cubicBezTo>
                        <a:pt x="667" y="681"/>
                        <a:pt x="703" y="550"/>
                        <a:pt x="643" y="442"/>
                      </a:cubicBezTo>
                      <a:lnTo>
                        <a:pt x="441" y="109"/>
                      </a:lnTo>
                      <a:cubicBezTo>
                        <a:pt x="402" y="40"/>
                        <a:pt x="334" y="0"/>
                        <a:pt x="26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12828;p77">
                  <a:extLst>
                    <a:ext uri="{FF2B5EF4-FFF2-40B4-BE49-F238E27FC236}">
                      <a16:creationId xmlns:a16="http://schemas.microsoft.com/office/drawing/2014/main" id="{239A6CC7-54D7-C511-80AA-12DB4F8F8CE3}"/>
                    </a:ext>
                  </a:extLst>
                </p:cNvPr>
                <p:cNvSpPr/>
                <p:nvPr/>
              </p:nvSpPr>
              <p:spPr>
                <a:xfrm>
                  <a:off x="3106413" y="2953151"/>
                  <a:ext cx="26599" cy="199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25" extrusionOk="0">
                      <a:moveTo>
                        <a:pt x="246" y="0"/>
                      </a:moveTo>
                      <a:cubicBezTo>
                        <a:pt x="168" y="0"/>
                        <a:pt x="92" y="40"/>
                        <a:pt x="60" y="112"/>
                      </a:cubicBezTo>
                      <a:cubicBezTo>
                        <a:pt x="1" y="208"/>
                        <a:pt x="25" y="350"/>
                        <a:pt x="132" y="410"/>
                      </a:cubicBezTo>
                      <a:lnTo>
                        <a:pt x="453" y="600"/>
                      </a:lnTo>
                      <a:cubicBezTo>
                        <a:pt x="489" y="612"/>
                        <a:pt x="537" y="624"/>
                        <a:pt x="560" y="624"/>
                      </a:cubicBezTo>
                      <a:cubicBezTo>
                        <a:pt x="632" y="624"/>
                        <a:pt x="715" y="589"/>
                        <a:pt x="751" y="529"/>
                      </a:cubicBezTo>
                      <a:cubicBezTo>
                        <a:pt x="834" y="422"/>
                        <a:pt x="787" y="291"/>
                        <a:pt x="679" y="231"/>
                      </a:cubicBezTo>
                      <a:lnTo>
                        <a:pt x="358" y="29"/>
                      </a:lnTo>
                      <a:cubicBezTo>
                        <a:pt x="323" y="10"/>
                        <a:pt x="284" y="0"/>
                        <a:pt x="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12829;p77">
                  <a:extLst>
                    <a:ext uri="{FF2B5EF4-FFF2-40B4-BE49-F238E27FC236}">
                      <a16:creationId xmlns:a16="http://schemas.microsoft.com/office/drawing/2014/main" id="{09E3D7B9-EA84-4D2A-8A4D-C0212A63BDFE}"/>
                    </a:ext>
                  </a:extLst>
                </p:cNvPr>
                <p:cNvSpPr/>
                <p:nvPr/>
              </p:nvSpPr>
              <p:spPr>
                <a:xfrm>
                  <a:off x="3360520" y="3099811"/>
                  <a:ext cx="25834" cy="20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1" h="628" extrusionOk="0">
                      <a:moveTo>
                        <a:pt x="239" y="1"/>
                      </a:moveTo>
                      <a:cubicBezTo>
                        <a:pt x="167" y="1"/>
                        <a:pt x="99" y="35"/>
                        <a:pt x="60" y="104"/>
                      </a:cubicBezTo>
                      <a:cubicBezTo>
                        <a:pt x="1" y="211"/>
                        <a:pt x="25" y="342"/>
                        <a:pt x="132" y="402"/>
                      </a:cubicBezTo>
                      <a:lnTo>
                        <a:pt x="453" y="592"/>
                      </a:lnTo>
                      <a:cubicBezTo>
                        <a:pt x="489" y="604"/>
                        <a:pt x="537" y="628"/>
                        <a:pt x="561" y="628"/>
                      </a:cubicBezTo>
                      <a:cubicBezTo>
                        <a:pt x="632" y="628"/>
                        <a:pt x="715" y="580"/>
                        <a:pt x="751" y="521"/>
                      </a:cubicBezTo>
                      <a:cubicBezTo>
                        <a:pt x="811" y="426"/>
                        <a:pt x="787" y="283"/>
                        <a:pt x="680" y="223"/>
                      </a:cubicBezTo>
                      <a:lnTo>
                        <a:pt x="358" y="33"/>
                      </a:lnTo>
                      <a:cubicBezTo>
                        <a:pt x="320" y="11"/>
                        <a:pt x="279" y="1"/>
                        <a:pt x="23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8C191DD-BC04-632C-6DB3-29935F4504E7}"/>
                </a:ext>
              </a:extLst>
            </p:cNvPr>
            <p:cNvGrpSpPr/>
            <p:nvPr/>
          </p:nvGrpSpPr>
          <p:grpSpPr>
            <a:xfrm>
              <a:off x="4607577" y="4629210"/>
              <a:ext cx="2846768" cy="830997"/>
              <a:chOff x="6682715" y="4342525"/>
              <a:chExt cx="2846768" cy="830997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D64E247-9A01-8BC1-035A-4FE3A1528AFE}"/>
                  </a:ext>
                </a:extLst>
              </p:cNvPr>
              <p:cNvSpPr txBox="1"/>
              <p:nvPr/>
            </p:nvSpPr>
            <p:spPr>
              <a:xfrm>
                <a:off x="6776844" y="4342525"/>
                <a:ext cx="2752639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2A2E3A"/>
                    </a:solidFill>
                    <a:latin typeface="Helios"/>
                  </a:rPr>
                  <a:t>Increase revenue every year and expand company size</a:t>
                </a: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2B52528F-0FF7-3217-E885-167576094233}"/>
                  </a:ext>
                </a:extLst>
              </p:cNvPr>
              <p:cNvSpPr/>
              <p:nvPr/>
            </p:nvSpPr>
            <p:spPr>
              <a:xfrm>
                <a:off x="6682715" y="4528464"/>
                <a:ext cx="94130" cy="9413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51DAF1A-C77C-790F-CC9E-ADB5145A966D}"/>
              </a:ext>
            </a:extLst>
          </p:cNvPr>
          <p:cNvGrpSpPr/>
          <p:nvPr/>
        </p:nvGrpSpPr>
        <p:grpSpPr>
          <a:xfrm>
            <a:off x="3325197" y="86373"/>
            <a:ext cx="5666403" cy="825514"/>
            <a:chOff x="3325197" y="86373"/>
            <a:chExt cx="5666403" cy="825514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3DD565B5-E1C1-89CE-0404-32AB9826CF92}"/>
                </a:ext>
              </a:extLst>
            </p:cNvPr>
            <p:cNvSpPr/>
            <p:nvPr/>
          </p:nvSpPr>
          <p:spPr>
            <a:xfrm>
              <a:off x="3325197" y="86373"/>
              <a:ext cx="5666403" cy="825514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B159000-CF15-69BD-48B8-0A3517A590BF}"/>
                </a:ext>
              </a:extLst>
            </p:cNvPr>
            <p:cNvSpPr txBox="1"/>
            <p:nvPr/>
          </p:nvSpPr>
          <p:spPr>
            <a:xfrm>
              <a:off x="4171250" y="136596"/>
              <a:ext cx="40753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OUR GOALS</a:t>
              </a: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AF83487A-32C9-EE01-FC4F-095DE771CF8C}"/>
              </a:ext>
            </a:extLst>
          </p:cNvPr>
          <p:cNvSpPr/>
          <p:nvPr/>
        </p:nvSpPr>
        <p:spPr>
          <a:xfrm>
            <a:off x="0" y="5930620"/>
            <a:ext cx="12192000" cy="9273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96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3C0369-EEB0-D928-D193-6D28455758A8}"/>
              </a:ext>
            </a:extLst>
          </p:cNvPr>
          <p:cNvCxnSpPr/>
          <p:nvPr/>
        </p:nvCxnSpPr>
        <p:spPr>
          <a:xfrm flipV="1">
            <a:off x="0" y="2964264"/>
            <a:ext cx="1219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D83AE39-0779-944A-7C2F-C1607CFC9597}"/>
              </a:ext>
            </a:extLst>
          </p:cNvPr>
          <p:cNvGrpSpPr/>
          <p:nvPr/>
        </p:nvGrpSpPr>
        <p:grpSpPr>
          <a:xfrm>
            <a:off x="669890" y="1647930"/>
            <a:ext cx="1115368" cy="1421842"/>
            <a:chOff x="669890" y="1647930"/>
            <a:chExt cx="1115368" cy="142184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AF0A8CC-442E-C253-1E4F-37CC0CDB9DAF}"/>
                </a:ext>
              </a:extLst>
            </p:cNvPr>
            <p:cNvSpPr/>
            <p:nvPr/>
          </p:nvSpPr>
          <p:spPr>
            <a:xfrm>
              <a:off x="1086897" y="2788418"/>
              <a:ext cx="281354" cy="28135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4983C82-149A-45BC-688F-0F3301BDBC71}"/>
                </a:ext>
              </a:extLst>
            </p:cNvPr>
            <p:cNvCxnSpPr>
              <a:endCxn id="6" idx="0"/>
            </p:cNvCxnSpPr>
            <p:nvPr/>
          </p:nvCxnSpPr>
          <p:spPr>
            <a:xfrm>
              <a:off x="1227574" y="2090057"/>
              <a:ext cx="0" cy="698361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AF376E5-4C72-7FA6-8D78-5416F5931331}"/>
                </a:ext>
              </a:extLst>
            </p:cNvPr>
            <p:cNvSpPr/>
            <p:nvPr/>
          </p:nvSpPr>
          <p:spPr>
            <a:xfrm>
              <a:off x="669890" y="1647930"/>
              <a:ext cx="1115368" cy="39186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2016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209A51D-862E-EB83-F681-7FE50329DC8E}"/>
              </a:ext>
            </a:extLst>
          </p:cNvPr>
          <p:cNvGrpSpPr/>
          <p:nvPr/>
        </p:nvGrpSpPr>
        <p:grpSpPr>
          <a:xfrm>
            <a:off x="3967424" y="1647930"/>
            <a:ext cx="1115368" cy="1457011"/>
            <a:chOff x="3967424" y="1647930"/>
            <a:chExt cx="1115368" cy="145701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9E44CA9-618D-9FEC-2FF1-49661F292D0E}"/>
                </a:ext>
              </a:extLst>
            </p:cNvPr>
            <p:cNvSpPr/>
            <p:nvPr/>
          </p:nvSpPr>
          <p:spPr>
            <a:xfrm>
              <a:off x="4379407" y="2823587"/>
              <a:ext cx="281354" cy="28135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EE5368D-C879-8DA4-C4FE-3DE9E7C99D4C}"/>
                </a:ext>
              </a:extLst>
            </p:cNvPr>
            <p:cNvCxnSpPr/>
            <p:nvPr/>
          </p:nvCxnSpPr>
          <p:spPr>
            <a:xfrm>
              <a:off x="4525108" y="2090057"/>
              <a:ext cx="0" cy="698361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6E3037C-0C28-806A-04B4-0EA083ABF3E9}"/>
                </a:ext>
              </a:extLst>
            </p:cNvPr>
            <p:cNvSpPr/>
            <p:nvPr/>
          </p:nvSpPr>
          <p:spPr>
            <a:xfrm>
              <a:off x="3967424" y="1647930"/>
              <a:ext cx="1115368" cy="39186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2017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2E0872E-C6B7-E67D-2D95-CF20B3B859CB}"/>
              </a:ext>
            </a:extLst>
          </p:cNvPr>
          <p:cNvGrpSpPr/>
          <p:nvPr/>
        </p:nvGrpSpPr>
        <p:grpSpPr>
          <a:xfrm>
            <a:off x="7264958" y="1647930"/>
            <a:ext cx="1115368" cy="1457011"/>
            <a:chOff x="7264958" y="1647930"/>
            <a:chExt cx="1115368" cy="145701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A94A245-2BB7-DB32-7C77-166B678B5FF4}"/>
                </a:ext>
              </a:extLst>
            </p:cNvPr>
            <p:cNvSpPr/>
            <p:nvPr/>
          </p:nvSpPr>
          <p:spPr>
            <a:xfrm>
              <a:off x="7671917" y="2823587"/>
              <a:ext cx="281354" cy="28135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AF93195-7EE5-6F5C-0DCE-7CF436996ACA}"/>
                </a:ext>
              </a:extLst>
            </p:cNvPr>
            <p:cNvCxnSpPr/>
            <p:nvPr/>
          </p:nvCxnSpPr>
          <p:spPr>
            <a:xfrm>
              <a:off x="7822642" y="2090057"/>
              <a:ext cx="0" cy="698361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4DD4DE8-2BC1-7545-6861-2F3ADC169AD0}"/>
                </a:ext>
              </a:extLst>
            </p:cNvPr>
            <p:cNvSpPr/>
            <p:nvPr/>
          </p:nvSpPr>
          <p:spPr>
            <a:xfrm>
              <a:off x="7264958" y="1647930"/>
              <a:ext cx="1115368" cy="39186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2018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BDBC29-0AB7-876C-DFBE-33A91762A75B}"/>
              </a:ext>
            </a:extLst>
          </p:cNvPr>
          <p:cNvGrpSpPr/>
          <p:nvPr/>
        </p:nvGrpSpPr>
        <p:grpSpPr>
          <a:xfrm>
            <a:off x="10562492" y="1647930"/>
            <a:ext cx="1115368" cy="1421842"/>
            <a:chOff x="10562492" y="1647930"/>
            <a:chExt cx="1115368" cy="142184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8A3D88B-9795-2144-BB37-27682322C000}"/>
                </a:ext>
              </a:extLst>
            </p:cNvPr>
            <p:cNvSpPr/>
            <p:nvPr/>
          </p:nvSpPr>
          <p:spPr>
            <a:xfrm>
              <a:off x="10964426" y="2788418"/>
              <a:ext cx="281354" cy="28135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89C9241-E241-DE25-FDB7-9D8A2821A67D}"/>
                </a:ext>
              </a:extLst>
            </p:cNvPr>
            <p:cNvCxnSpPr/>
            <p:nvPr/>
          </p:nvCxnSpPr>
          <p:spPr>
            <a:xfrm>
              <a:off x="11120176" y="2090057"/>
              <a:ext cx="0" cy="698361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B6D2A34-86D0-0EBA-18A0-297290AC5BB3}"/>
                </a:ext>
              </a:extLst>
            </p:cNvPr>
            <p:cNvSpPr/>
            <p:nvPr/>
          </p:nvSpPr>
          <p:spPr>
            <a:xfrm>
              <a:off x="10562492" y="1647930"/>
              <a:ext cx="1115368" cy="39186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2019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B34215-EAC2-C707-60F3-42F66EC3ADC1}"/>
              </a:ext>
            </a:extLst>
          </p:cNvPr>
          <p:cNvGrpSpPr/>
          <p:nvPr/>
        </p:nvGrpSpPr>
        <p:grpSpPr>
          <a:xfrm>
            <a:off x="138982" y="3429000"/>
            <a:ext cx="2674556" cy="412934"/>
            <a:chOff x="6682715" y="4342525"/>
            <a:chExt cx="2846768" cy="4129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701D8F-6586-95F5-4658-127CC13DE531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4129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>
                <a:lnSpc>
                  <a:spcPts val="2800"/>
                </a:lnSpc>
              </a:pPr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Oct, 2016: Joined FIDO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F2CFA28-8ED5-1F1A-598B-064511ABBDF5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ACCABFA-0BEA-87B8-4A91-B2B99199E90D}"/>
              </a:ext>
            </a:extLst>
          </p:cNvPr>
          <p:cNvGrpSpPr/>
          <p:nvPr/>
        </p:nvGrpSpPr>
        <p:grpSpPr>
          <a:xfrm>
            <a:off x="3201233" y="3429000"/>
            <a:ext cx="2674556" cy="830997"/>
            <a:chOff x="6682715" y="4342525"/>
            <a:chExt cx="2846768" cy="83099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88AF9D-345A-CA50-9FCD-BF9498CC6FCD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Nov, 2017: Trusted Hub software was licensed by Mobile-ID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373E575-2CF9-8ADD-8508-8603A53AC3B6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379B711-D699-1D34-10ED-574718D3268D}"/>
              </a:ext>
            </a:extLst>
          </p:cNvPr>
          <p:cNvGrpSpPr/>
          <p:nvPr/>
        </p:nvGrpSpPr>
        <p:grpSpPr>
          <a:xfrm>
            <a:off x="6262507" y="3449308"/>
            <a:ext cx="2929986" cy="830997"/>
            <a:chOff x="6682715" y="4342685"/>
            <a:chExt cx="3118645" cy="83099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867905-39BA-F5FF-2E54-C4225A0BB3E7}"/>
                </a:ext>
              </a:extLst>
            </p:cNvPr>
            <p:cNvSpPr txBox="1"/>
            <p:nvPr/>
          </p:nvSpPr>
          <p:spPr>
            <a:xfrm>
              <a:off x="7048721" y="4342685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Jul &amp; Dec, 2018: Cooperated with EFY to launch TMS-RA system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B0BC1D7-B938-9CE4-1AA2-70F849D33FDE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23ADDF7-367C-9AD1-17FB-2E8511DC252A}"/>
              </a:ext>
            </a:extLst>
          </p:cNvPr>
          <p:cNvGrpSpPr/>
          <p:nvPr/>
        </p:nvGrpSpPr>
        <p:grpSpPr>
          <a:xfrm>
            <a:off x="9324758" y="3429000"/>
            <a:ext cx="2867242" cy="584775"/>
            <a:chOff x="6682715" y="4342525"/>
            <a:chExt cx="3051861" cy="58477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87A2810-BD34-E70A-FCFE-2665B644FEDB}"/>
                </a:ext>
              </a:extLst>
            </p:cNvPr>
            <p:cNvSpPr txBox="1"/>
            <p:nvPr/>
          </p:nvSpPr>
          <p:spPr>
            <a:xfrm>
              <a:off x="6776844" y="4342525"/>
              <a:ext cx="2957732" cy="5847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Dec, 2019: Cooperated with HN to </a:t>
              </a:r>
              <a:r>
                <a:rPr lang="en-US" sz="1600" dirty="0" err="1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golive</a:t>
              </a:r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TMS-RA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007E30F-F2D0-1365-4A23-48E27EB3C231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EE52672-CD88-EA48-A323-B68BDE165D56}"/>
              </a:ext>
            </a:extLst>
          </p:cNvPr>
          <p:cNvSpPr/>
          <p:nvPr/>
        </p:nvSpPr>
        <p:spPr>
          <a:xfrm>
            <a:off x="4379407" y="284260"/>
            <a:ext cx="7939872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CC6455-8C0A-B6A0-1FA1-98609E22877A}"/>
              </a:ext>
            </a:extLst>
          </p:cNvPr>
          <p:cNvSpPr txBox="1"/>
          <p:nvPr/>
        </p:nvSpPr>
        <p:spPr>
          <a:xfrm>
            <a:off x="-202003" y="15718"/>
            <a:ext cx="5340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34B7078-00E6-7135-BA1E-64567C536012}"/>
              </a:ext>
            </a:extLst>
          </p:cNvPr>
          <p:cNvSpPr/>
          <p:nvPr/>
        </p:nvSpPr>
        <p:spPr>
          <a:xfrm>
            <a:off x="0" y="284259"/>
            <a:ext cx="669890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CCFA71B-B677-16EF-A004-E96A6D9A7A3E}"/>
              </a:ext>
            </a:extLst>
          </p:cNvPr>
          <p:cNvGrpSpPr/>
          <p:nvPr/>
        </p:nvGrpSpPr>
        <p:grpSpPr>
          <a:xfrm>
            <a:off x="138981" y="3864807"/>
            <a:ext cx="2639826" cy="412934"/>
            <a:chOff x="6682715" y="4313597"/>
            <a:chExt cx="2809802" cy="41293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A440DAB-8686-404B-2FF3-D9BEC21BFB3E}"/>
                </a:ext>
              </a:extLst>
            </p:cNvPr>
            <p:cNvSpPr txBox="1"/>
            <p:nvPr/>
          </p:nvSpPr>
          <p:spPr>
            <a:xfrm>
              <a:off x="6739878" y="4313597"/>
              <a:ext cx="2752639" cy="4129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>
                <a:lnSpc>
                  <a:spcPts val="2800"/>
                </a:lnSpc>
              </a:pPr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Sept, 2016: Established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B10F99D-8D03-76E4-7E62-84B5D13CFD4B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C41C11-6002-2B0C-74FE-5204AEC6F1EA}"/>
              </a:ext>
            </a:extLst>
          </p:cNvPr>
          <p:cNvGrpSpPr/>
          <p:nvPr/>
        </p:nvGrpSpPr>
        <p:grpSpPr>
          <a:xfrm>
            <a:off x="3201233" y="4379073"/>
            <a:ext cx="2674556" cy="830997"/>
            <a:chOff x="6682715" y="4342525"/>
            <a:chExt cx="2846768" cy="83099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AD0FCAA-579A-E135-0189-B26FB0AB6701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April, 2017: Trusted Hub got FIDO UAF Server Certificate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3F46B2A-B1F1-343F-B966-9CF0EB47ED9F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98738E-175A-751E-EA84-3852506C4556}"/>
              </a:ext>
            </a:extLst>
          </p:cNvPr>
          <p:cNvGrpSpPr/>
          <p:nvPr/>
        </p:nvGrpSpPr>
        <p:grpSpPr>
          <a:xfrm>
            <a:off x="6306724" y="4311437"/>
            <a:ext cx="2674556" cy="830997"/>
            <a:chOff x="6682715" y="4342525"/>
            <a:chExt cx="2846768" cy="83099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3447BC6-F3AD-8B4C-5EE3-51305ABCD81A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Mar, 2018: Trusted Hub procedure was licensed by MIC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D96E18D-620E-9413-3CFC-89D5636BBBAB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F0EA1DB-4CE4-1985-2AFA-CEB0D29F158D}"/>
              </a:ext>
            </a:extLst>
          </p:cNvPr>
          <p:cNvGrpSpPr/>
          <p:nvPr/>
        </p:nvGrpSpPr>
        <p:grpSpPr>
          <a:xfrm>
            <a:off x="6344733" y="5176950"/>
            <a:ext cx="2636547" cy="830997"/>
            <a:chOff x="6682715" y="4372192"/>
            <a:chExt cx="2806312" cy="83099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D38FA6B-C42E-F3C0-D17E-4D88C5DF3F1B}"/>
                </a:ext>
              </a:extLst>
            </p:cNvPr>
            <p:cNvSpPr txBox="1"/>
            <p:nvPr/>
          </p:nvSpPr>
          <p:spPr>
            <a:xfrm>
              <a:off x="6736388" y="4372192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 algn="l"/>
              <a:r>
                <a:rPr lang="en-US" sz="1600" dirty="0">
                  <a:solidFill>
                    <a:srgbClr val="2A2E3A"/>
                  </a:solidFill>
                  <a:latin typeface="Helios Bold"/>
                </a:rPr>
                <a:t>Jan, 2018: </a:t>
              </a:r>
              <a:r>
                <a:rPr lang="en-US" sz="1600" dirty="0">
                  <a:solidFill>
                    <a:srgbClr val="2A2E3A"/>
                  </a:solidFill>
                  <a:latin typeface="Helios"/>
                </a:rPr>
                <a:t>Provided NRCA/LCA for Lao Government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9501CD6-F23B-832E-F7DA-9971C171C2A5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62B633C-692C-288E-7B6B-9A7FA838295B}"/>
              </a:ext>
            </a:extLst>
          </p:cNvPr>
          <p:cNvGrpSpPr/>
          <p:nvPr/>
        </p:nvGrpSpPr>
        <p:grpSpPr>
          <a:xfrm>
            <a:off x="9324758" y="4264536"/>
            <a:ext cx="2674556" cy="830997"/>
            <a:chOff x="6682715" y="4342525"/>
            <a:chExt cx="2846768" cy="83099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22D076A-FBF9-4A6D-9964-790FCE9148F5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Oct, 2019:  Associate Member of Cloud Signature Consortium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A4F74FF-6EF1-73E4-2DEA-ECC736895F9A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8469DBB-71A4-780B-FA2A-85EA1B2C8F42}"/>
              </a:ext>
            </a:extLst>
          </p:cNvPr>
          <p:cNvGrpSpPr/>
          <p:nvPr/>
        </p:nvGrpSpPr>
        <p:grpSpPr>
          <a:xfrm>
            <a:off x="9324759" y="5139870"/>
            <a:ext cx="2801834" cy="1323439"/>
            <a:chOff x="6682715" y="4342525"/>
            <a:chExt cx="2982241" cy="132343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9F70069-47BB-318F-8597-FE5DEF5931D1}"/>
                </a:ext>
              </a:extLst>
            </p:cNvPr>
            <p:cNvSpPr txBox="1"/>
            <p:nvPr/>
          </p:nvSpPr>
          <p:spPr>
            <a:xfrm>
              <a:off x="6776844" y="4342525"/>
              <a:ext cx="2888112" cy="132343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May, 2019: Collaboration with the Vietnamese Government Information Security Commission launch the MSSP service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6A8F65E-97C2-D660-6F58-AD179290B14C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056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11701D8F-6586-95F5-4658-127CC13DE531}"/>
              </a:ext>
            </a:extLst>
          </p:cNvPr>
          <p:cNvSpPr txBox="1"/>
          <p:nvPr/>
        </p:nvSpPr>
        <p:spPr>
          <a:xfrm>
            <a:off x="1488951" y="1795872"/>
            <a:ext cx="258612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Cooperated with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Softdreams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TMS-RA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88AF9D-345A-CA50-9FCD-BF9498CC6FCD}"/>
              </a:ext>
            </a:extLst>
          </p:cNvPr>
          <p:cNvSpPr txBox="1"/>
          <p:nvPr/>
        </p:nvSpPr>
        <p:spPr>
          <a:xfrm>
            <a:off x="4472570" y="1773122"/>
            <a:ext cx="258612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Cooperated with CMC to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TMS-RA and with LCS to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TMS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EE52672-CD88-EA48-A323-B68BDE165D56}"/>
              </a:ext>
            </a:extLst>
          </p:cNvPr>
          <p:cNvSpPr/>
          <p:nvPr/>
        </p:nvSpPr>
        <p:spPr>
          <a:xfrm>
            <a:off x="5470577" y="284260"/>
            <a:ext cx="6848701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CC6455-8C0A-B6A0-1FA1-98609E22877A}"/>
              </a:ext>
            </a:extLst>
          </p:cNvPr>
          <p:cNvSpPr txBox="1"/>
          <p:nvPr/>
        </p:nvSpPr>
        <p:spPr>
          <a:xfrm>
            <a:off x="890235" y="4265"/>
            <a:ext cx="5340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34B7078-00E6-7135-BA1E-64567C536012}"/>
              </a:ext>
            </a:extLst>
          </p:cNvPr>
          <p:cNvSpPr/>
          <p:nvPr/>
        </p:nvSpPr>
        <p:spPr>
          <a:xfrm>
            <a:off x="-1" y="284259"/>
            <a:ext cx="1619075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C5BE54-8EB4-184F-588A-7D86EA5C476C}"/>
              </a:ext>
            </a:extLst>
          </p:cNvPr>
          <p:cNvSpPr txBox="1"/>
          <p:nvPr/>
        </p:nvSpPr>
        <p:spPr>
          <a:xfrm>
            <a:off x="8426848" y="1791211"/>
            <a:ext cx="2586121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Cooperated with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Newtel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TMS-RA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EA4ED3F-F8D4-7859-BBC0-70D78931F05C}"/>
              </a:ext>
            </a:extLst>
          </p:cNvPr>
          <p:cNvSpPr txBox="1"/>
          <p:nvPr/>
        </p:nvSpPr>
        <p:spPr>
          <a:xfrm>
            <a:off x="5546078" y="3476172"/>
            <a:ext cx="4173831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eceived the certificate of certified civil cryptography product for the centralized system software product Trusted Hub - Remote Signing Service, version 1.20.10.13</a:t>
            </a:r>
            <a:endParaRPr lang="en-US" sz="1600" dirty="0">
              <a:solidFill>
                <a:srgbClr val="2A2E3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4D680B-2402-50D1-405B-5266456E07F3}"/>
              </a:ext>
            </a:extLst>
          </p:cNvPr>
          <p:cNvGrpSpPr/>
          <p:nvPr/>
        </p:nvGrpSpPr>
        <p:grpSpPr>
          <a:xfrm>
            <a:off x="75501" y="2867935"/>
            <a:ext cx="11845255" cy="3626225"/>
            <a:chOff x="-1040748" y="2497267"/>
            <a:chExt cx="11845255" cy="362622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03C0369-EEB0-D928-D193-6D28455758A8}"/>
                </a:ext>
              </a:extLst>
            </p:cNvPr>
            <p:cNvCxnSpPr>
              <a:cxnSpLocks/>
            </p:cNvCxnSpPr>
            <p:nvPr/>
          </p:nvCxnSpPr>
          <p:spPr>
            <a:xfrm>
              <a:off x="-1040748" y="2515637"/>
              <a:ext cx="10646627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EF96FCB-6952-9A17-8778-80F4692CD514}"/>
                </a:ext>
              </a:extLst>
            </p:cNvPr>
            <p:cNvGrpSpPr/>
            <p:nvPr/>
          </p:nvGrpSpPr>
          <p:grpSpPr>
            <a:xfrm>
              <a:off x="8700110" y="2497267"/>
              <a:ext cx="1811538" cy="1828317"/>
              <a:chOff x="8700110" y="2498858"/>
              <a:chExt cx="1811538" cy="1828317"/>
            </a:xfrm>
          </p:grpSpPr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97D5A1D3-ED72-A0C3-D9F8-EBA0C8EA9ED7}"/>
                  </a:ext>
                </a:extLst>
              </p:cNvPr>
              <p:cNvSpPr/>
              <p:nvPr/>
            </p:nvSpPr>
            <p:spPr>
              <a:xfrm>
                <a:off x="8700110" y="2515637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D8649185-BA55-1F92-FF02-E297164C35BD}"/>
                  </a:ext>
                </a:extLst>
              </p:cNvPr>
              <p:cNvSpPr/>
              <p:nvPr/>
            </p:nvSpPr>
            <p:spPr>
              <a:xfrm rot="5400000">
                <a:off x="8700110" y="2498858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73A6B7-E96A-922F-17EA-829DBF27FC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03633" y="4310396"/>
              <a:ext cx="7833218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322C90A-4E70-D14A-6837-9F52538AD83C}"/>
                </a:ext>
              </a:extLst>
            </p:cNvPr>
            <p:cNvGrpSpPr/>
            <p:nvPr/>
          </p:nvGrpSpPr>
          <p:grpSpPr>
            <a:xfrm rot="10800000">
              <a:off x="931894" y="4295971"/>
              <a:ext cx="1811538" cy="1827521"/>
              <a:chOff x="8683332" y="2499654"/>
              <a:chExt cx="1811538" cy="1827521"/>
            </a:xfrm>
          </p:grpSpPr>
          <p:sp>
            <p:nvSpPr>
              <p:cNvPr id="43" name="Arc 42">
                <a:extLst>
                  <a:ext uri="{FF2B5EF4-FFF2-40B4-BE49-F238E27FC236}">
                    <a16:creationId xmlns:a16="http://schemas.microsoft.com/office/drawing/2014/main" id="{EA205EDB-B6BE-916B-84E0-5BB6E02FBA69}"/>
                  </a:ext>
                </a:extLst>
              </p:cNvPr>
              <p:cNvSpPr/>
              <p:nvPr/>
            </p:nvSpPr>
            <p:spPr>
              <a:xfrm>
                <a:off x="8683332" y="2515637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Arc 43">
                <a:extLst>
                  <a:ext uri="{FF2B5EF4-FFF2-40B4-BE49-F238E27FC236}">
                    <a16:creationId xmlns:a16="http://schemas.microsoft.com/office/drawing/2014/main" id="{9E700F3E-4ED3-CA42-D595-DD72399BE201}"/>
                  </a:ext>
                </a:extLst>
              </p:cNvPr>
              <p:cNvSpPr/>
              <p:nvPr/>
            </p:nvSpPr>
            <p:spPr>
              <a:xfrm rot="5400000">
                <a:off x="8683332" y="2499654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5D7F3DF-699C-54EA-E1E3-197E765D9D9B}"/>
                </a:ext>
              </a:extLst>
            </p:cNvPr>
            <p:cNvCxnSpPr>
              <a:cxnSpLocks/>
            </p:cNvCxnSpPr>
            <p:nvPr/>
          </p:nvCxnSpPr>
          <p:spPr>
            <a:xfrm>
              <a:off x="1772661" y="6107363"/>
              <a:ext cx="9031846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876BCB94-89DD-B163-562A-6D5380D66A9A}"/>
              </a:ext>
            </a:extLst>
          </p:cNvPr>
          <p:cNvSpPr/>
          <p:nvPr/>
        </p:nvSpPr>
        <p:spPr>
          <a:xfrm>
            <a:off x="2343672" y="2777735"/>
            <a:ext cx="195834" cy="1958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E0DD145-20AE-8E50-679D-93E9CAEA3CD8}"/>
              </a:ext>
            </a:extLst>
          </p:cNvPr>
          <p:cNvSpPr/>
          <p:nvPr/>
        </p:nvSpPr>
        <p:spPr>
          <a:xfrm>
            <a:off x="5912744" y="2770018"/>
            <a:ext cx="195834" cy="1958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D25B197-6D0A-9065-EEAB-AD45D53B867C}"/>
              </a:ext>
            </a:extLst>
          </p:cNvPr>
          <p:cNvSpPr/>
          <p:nvPr/>
        </p:nvSpPr>
        <p:spPr>
          <a:xfrm>
            <a:off x="9524074" y="2775758"/>
            <a:ext cx="195834" cy="1958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217B2BA-7BF8-F2A6-9FB8-1E56B2C44A3A}"/>
              </a:ext>
            </a:extLst>
          </p:cNvPr>
          <p:cNvSpPr/>
          <p:nvPr/>
        </p:nvSpPr>
        <p:spPr>
          <a:xfrm>
            <a:off x="7999222" y="4581556"/>
            <a:ext cx="195834" cy="1958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DE1869C-90B2-D6B6-8BCE-FE39540B482D}"/>
              </a:ext>
            </a:extLst>
          </p:cNvPr>
          <p:cNvSpPr/>
          <p:nvPr/>
        </p:nvSpPr>
        <p:spPr>
          <a:xfrm>
            <a:off x="6067176" y="6377906"/>
            <a:ext cx="195834" cy="1958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1D5F6BE-E1A4-4FE4-704C-52AC850F2CEC}"/>
              </a:ext>
            </a:extLst>
          </p:cNvPr>
          <p:cNvSpPr txBox="1"/>
          <p:nvPr/>
        </p:nvSpPr>
        <p:spPr>
          <a:xfrm>
            <a:off x="3859681" y="5173014"/>
            <a:ext cx="4876715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SegoeuiPc"/>
              </a:rPr>
              <a:t>C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SegoeuiPc"/>
              </a:rPr>
              <a:t>ooperated with Vietnamese Government Information Security Commission to provide 60.000 PKI USIM to Ministry of Public Security for the national identity management system</a:t>
            </a:r>
            <a:endParaRPr lang="en-US" sz="1600" dirty="0">
              <a:solidFill>
                <a:srgbClr val="2A2E3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0B01277-200E-9A75-1DE6-1F2D17F9ABB2}"/>
              </a:ext>
            </a:extLst>
          </p:cNvPr>
          <p:cNvGrpSpPr/>
          <p:nvPr/>
        </p:nvGrpSpPr>
        <p:grpSpPr>
          <a:xfrm>
            <a:off x="6510091" y="-27256"/>
            <a:ext cx="1087977" cy="1542747"/>
            <a:chOff x="6510091" y="-27256"/>
            <a:chExt cx="1087977" cy="154274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D2E9562-BBFE-9D29-0954-8CCE10B55F74}"/>
                </a:ext>
              </a:extLst>
            </p:cNvPr>
            <p:cNvGrpSpPr/>
            <p:nvPr/>
          </p:nvGrpSpPr>
          <p:grpSpPr>
            <a:xfrm>
              <a:off x="6913402" y="959817"/>
              <a:ext cx="281354" cy="555674"/>
              <a:chOff x="2300400" y="2066948"/>
              <a:chExt cx="281354" cy="55567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AF0A8CC-442E-C253-1E4F-37CC0CDB9DAF}"/>
                  </a:ext>
                </a:extLst>
              </p:cNvPr>
              <p:cNvSpPr/>
              <p:nvPr/>
            </p:nvSpPr>
            <p:spPr>
              <a:xfrm>
                <a:off x="2300400" y="2341268"/>
                <a:ext cx="281354" cy="2813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4983C82-149A-45BC-688F-0F3301BDBC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1077" y="2066948"/>
                <a:ext cx="0" cy="27432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A3D45553-2070-32BE-5551-2A55F2848A82}"/>
                </a:ext>
              </a:extLst>
            </p:cNvPr>
            <p:cNvSpPr/>
            <p:nvPr/>
          </p:nvSpPr>
          <p:spPr>
            <a:xfrm>
              <a:off x="6510091" y="-27256"/>
              <a:ext cx="1087977" cy="108797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8860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49" grpId="0"/>
      <p:bldP spid="52" grpId="0"/>
      <p:bldP spid="47" grpId="0" animBg="1"/>
      <p:bldP spid="48" grpId="0" animBg="1"/>
      <p:bldP spid="50" grpId="0" animBg="1"/>
      <p:bldP spid="51" grpId="0" animBg="1"/>
      <p:bldP spid="53" grpId="0" animBg="1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11701D8F-6586-95F5-4658-127CC13DE531}"/>
              </a:ext>
            </a:extLst>
          </p:cNvPr>
          <p:cNvSpPr txBox="1"/>
          <p:nvPr/>
        </p:nvSpPr>
        <p:spPr>
          <a:xfrm>
            <a:off x="572529" y="1907068"/>
            <a:ext cx="258612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eceived ISO/IEC 27001:2013 certificate from IAF organization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88AF9D-345A-CA50-9FCD-BF9498CC6FCD}"/>
              </a:ext>
            </a:extLst>
          </p:cNvPr>
          <p:cNvSpPr txBox="1"/>
          <p:nvPr/>
        </p:nvSpPr>
        <p:spPr>
          <a:xfrm>
            <a:off x="4292301" y="1863489"/>
            <a:ext cx="400441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 Authorized Partner of I4P informatics and sell I4P's Trident portfolio in Vietnam (HSM, RSS, TSS, SFS, ...)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EE52672-CD88-EA48-A323-B68BDE165D56}"/>
              </a:ext>
            </a:extLst>
          </p:cNvPr>
          <p:cNvSpPr/>
          <p:nvPr/>
        </p:nvSpPr>
        <p:spPr>
          <a:xfrm>
            <a:off x="6434359" y="284260"/>
            <a:ext cx="5884919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CC6455-8C0A-B6A0-1FA1-98609E22877A}"/>
              </a:ext>
            </a:extLst>
          </p:cNvPr>
          <p:cNvSpPr txBox="1"/>
          <p:nvPr/>
        </p:nvSpPr>
        <p:spPr>
          <a:xfrm>
            <a:off x="1752133" y="43175"/>
            <a:ext cx="5340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34B7078-00E6-7135-BA1E-64567C536012}"/>
              </a:ext>
            </a:extLst>
          </p:cNvPr>
          <p:cNvSpPr/>
          <p:nvPr/>
        </p:nvSpPr>
        <p:spPr>
          <a:xfrm>
            <a:off x="-1" y="284259"/>
            <a:ext cx="2315361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C5BE54-8EB4-184F-588A-7D86EA5C476C}"/>
              </a:ext>
            </a:extLst>
          </p:cNvPr>
          <p:cNvSpPr txBox="1"/>
          <p:nvPr/>
        </p:nvSpPr>
        <p:spPr>
          <a:xfrm>
            <a:off x="8296712" y="3405757"/>
            <a:ext cx="3389152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Trusted Key FIDO2, Trusted Key Bio-FIDO2, Trusted Key NFC-FIDO2, Trusted Key IE-FIDO2 and Trusted Key Allin-FIDO2 are certified by FIDO2 Authenticator Version 2.0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4D680B-2402-50D1-405B-5266456E07F3}"/>
              </a:ext>
            </a:extLst>
          </p:cNvPr>
          <p:cNvGrpSpPr/>
          <p:nvPr/>
        </p:nvGrpSpPr>
        <p:grpSpPr>
          <a:xfrm>
            <a:off x="173372" y="2919569"/>
            <a:ext cx="11845255" cy="3625273"/>
            <a:chOff x="-1040748" y="2482090"/>
            <a:chExt cx="11845255" cy="362527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03C0369-EEB0-D928-D193-6D28455758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040748" y="2497267"/>
              <a:ext cx="6554599" cy="1837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EF96FCB-6952-9A17-8778-80F4692CD514}"/>
                </a:ext>
              </a:extLst>
            </p:cNvPr>
            <p:cNvGrpSpPr/>
            <p:nvPr/>
          </p:nvGrpSpPr>
          <p:grpSpPr>
            <a:xfrm>
              <a:off x="4574052" y="2482090"/>
              <a:ext cx="1811538" cy="1828317"/>
              <a:chOff x="4574052" y="2483681"/>
              <a:chExt cx="1811538" cy="1828317"/>
            </a:xfrm>
          </p:grpSpPr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97D5A1D3-ED72-A0C3-D9F8-EBA0C8EA9ED7}"/>
                  </a:ext>
                </a:extLst>
              </p:cNvPr>
              <p:cNvSpPr/>
              <p:nvPr/>
            </p:nvSpPr>
            <p:spPr>
              <a:xfrm>
                <a:off x="4574052" y="2500460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D8649185-BA55-1F92-FF02-E297164C35BD}"/>
                  </a:ext>
                </a:extLst>
              </p:cNvPr>
              <p:cNvSpPr/>
              <p:nvPr/>
            </p:nvSpPr>
            <p:spPr>
              <a:xfrm rot="5400000">
                <a:off x="4574052" y="2483681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73A6B7-E96A-922F-17EA-829DBF27FC81}"/>
                </a:ext>
              </a:extLst>
            </p:cNvPr>
            <p:cNvCxnSpPr>
              <a:cxnSpLocks/>
            </p:cNvCxnSpPr>
            <p:nvPr/>
          </p:nvCxnSpPr>
          <p:spPr>
            <a:xfrm>
              <a:off x="1813303" y="4293628"/>
              <a:ext cx="3700074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322C90A-4E70-D14A-6837-9F52538AD83C}"/>
                </a:ext>
              </a:extLst>
            </p:cNvPr>
            <p:cNvGrpSpPr/>
            <p:nvPr/>
          </p:nvGrpSpPr>
          <p:grpSpPr>
            <a:xfrm rot="10800000">
              <a:off x="966257" y="4291718"/>
              <a:ext cx="1811538" cy="1812333"/>
              <a:chOff x="8648969" y="2519095"/>
              <a:chExt cx="1811538" cy="1812333"/>
            </a:xfrm>
          </p:grpSpPr>
          <p:sp>
            <p:nvSpPr>
              <p:cNvPr id="43" name="Arc 42">
                <a:extLst>
                  <a:ext uri="{FF2B5EF4-FFF2-40B4-BE49-F238E27FC236}">
                    <a16:creationId xmlns:a16="http://schemas.microsoft.com/office/drawing/2014/main" id="{EA205EDB-B6BE-916B-84E0-5BB6E02FBA69}"/>
                  </a:ext>
                </a:extLst>
              </p:cNvPr>
              <p:cNvSpPr/>
              <p:nvPr/>
            </p:nvSpPr>
            <p:spPr>
              <a:xfrm>
                <a:off x="8648969" y="2519095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Arc 43">
                <a:extLst>
                  <a:ext uri="{FF2B5EF4-FFF2-40B4-BE49-F238E27FC236}">
                    <a16:creationId xmlns:a16="http://schemas.microsoft.com/office/drawing/2014/main" id="{9E700F3E-4ED3-CA42-D595-DD72399BE201}"/>
                  </a:ext>
                </a:extLst>
              </p:cNvPr>
              <p:cNvSpPr/>
              <p:nvPr/>
            </p:nvSpPr>
            <p:spPr>
              <a:xfrm rot="5400000">
                <a:off x="8648969" y="2519890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5D7F3DF-699C-54EA-E1E3-197E765D9D9B}"/>
                </a:ext>
              </a:extLst>
            </p:cNvPr>
            <p:cNvCxnSpPr>
              <a:cxnSpLocks/>
            </p:cNvCxnSpPr>
            <p:nvPr/>
          </p:nvCxnSpPr>
          <p:spPr>
            <a:xfrm>
              <a:off x="1772661" y="6107363"/>
              <a:ext cx="9031846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876BCB94-89DD-B163-562A-6D5380D66A9A}"/>
              </a:ext>
            </a:extLst>
          </p:cNvPr>
          <p:cNvSpPr/>
          <p:nvPr/>
        </p:nvSpPr>
        <p:spPr>
          <a:xfrm>
            <a:off x="1669756" y="2853807"/>
            <a:ext cx="195834" cy="19583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E0DD145-20AE-8E50-679D-93E9CAEA3CD8}"/>
              </a:ext>
            </a:extLst>
          </p:cNvPr>
          <p:cNvSpPr/>
          <p:nvPr/>
        </p:nvSpPr>
        <p:spPr>
          <a:xfrm>
            <a:off x="6010615" y="2836829"/>
            <a:ext cx="195834" cy="19583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D25B197-6D0A-9065-EEAB-AD45D53B867C}"/>
              </a:ext>
            </a:extLst>
          </p:cNvPr>
          <p:cNvSpPr/>
          <p:nvPr/>
        </p:nvSpPr>
        <p:spPr>
          <a:xfrm>
            <a:off x="7485210" y="4014541"/>
            <a:ext cx="195834" cy="19583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DE1869C-90B2-D6B6-8BCE-FE39540B482D}"/>
              </a:ext>
            </a:extLst>
          </p:cNvPr>
          <p:cNvSpPr/>
          <p:nvPr/>
        </p:nvSpPr>
        <p:spPr>
          <a:xfrm>
            <a:off x="6693941" y="6475823"/>
            <a:ext cx="195834" cy="19583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1D5F6BE-E1A4-4FE4-704C-52AC850F2CEC}"/>
              </a:ext>
            </a:extLst>
          </p:cNvPr>
          <p:cNvSpPr txBox="1"/>
          <p:nvPr/>
        </p:nvSpPr>
        <p:spPr>
          <a:xfrm>
            <a:off x="5051581" y="5695978"/>
            <a:ext cx="400441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Our Trusted Key PKI already certified FIPS 140-2 Level 3 by NIST</a:t>
            </a:r>
            <a:endParaRPr lang="en-US" sz="1600" dirty="0">
              <a:solidFill>
                <a:srgbClr val="2A2E3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88C35A7-B2C4-CAE2-35F6-F5D261F52A02}"/>
              </a:ext>
            </a:extLst>
          </p:cNvPr>
          <p:cNvGrpSpPr/>
          <p:nvPr/>
        </p:nvGrpSpPr>
        <p:grpSpPr>
          <a:xfrm>
            <a:off x="8844989" y="43175"/>
            <a:ext cx="1098801" cy="1578741"/>
            <a:chOff x="8506593" y="31195"/>
            <a:chExt cx="1098801" cy="157874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D2E9562-BBFE-9D29-0954-8CCE10B55F74}"/>
                </a:ext>
              </a:extLst>
            </p:cNvPr>
            <p:cNvGrpSpPr/>
            <p:nvPr/>
          </p:nvGrpSpPr>
          <p:grpSpPr>
            <a:xfrm>
              <a:off x="8915316" y="1054262"/>
              <a:ext cx="281354" cy="555674"/>
              <a:chOff x="2300400" y="2066948"/>
              <a:chExt cx="281354" cy="55567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AF0A8CC-442E-C253-1E4F-37CC0CDB9DAF}"/>
                  </a:ext>
                </a:extLst>
              </p:cNvPr>
              <p:cNvSpPr/>
              <p:nvPr/>
            </p:nvSpPr>
            <p:spPr>
              <a:xfrm>
                <a:off x="2300400" y="2341268"/>
                <a:ext cx="281354" cy="2813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4983C82-149A-45BC-688F-0F3301BDBC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1077" y="2066948"/>
                <a:ext cx="0" cy="27432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A3D45553-2070-32BE-5551-2A55F2848A82}"/>
                </a:ext>
              </a:extLst>
            </p:cNvPr>
            <p:cNvSpPr/>
            <p:nvPr/>
          </p:nvSpPr>
          <p:spPr>
            <a:xfrm>
              <a:off x="8506593" y="31195"/>
              <a:ext cx="1098801" cy="109880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60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49" grpId="0"/>
      <p:bldP spid="47" grpId="0" animBg="1"/>
      <p:bldP spid="48" grpId="0" animBg="1"/>
      <p:bldP spid="50" grpId="0" animBg="1"/>
      <p:bldP spid="53" grpId="0" animBg="1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11701D8F-6586-95F5-4658-127CC13DE531}"/>
              </a:ext>
            </a:extLst>
          </p:cNvPr>
          <p:cNvSpPr txBox="1"/>
          <p:nvPr/>
        </p:nvSpPr>
        <p:spPr>
          <a:xfrm>
            <a:off x="367515" y="1660891"/>
            <a:ext cx="3397794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ooperated with Online Vietnam to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CA/VA/TMS-RA to support certificate provider SHA-2 I-CA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88AF9D-345A-CA50-9FCD-BF9498CC6FCD}"/>
              </a:ext>
            </a:extLst>
          </p:cNvPr>
          <p:cNvSpPr txBox="1"/>
          <p:nvPr/>
        </p:nvSpPr>
        <p:spPr>
          <a:xfrm>
            <a:off x="6991375" y="3303910"/>
            <a:ext cx="4004411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emote signing solution have been successfully certified for Common Criteria Standards EAL 4+ by EN 419241-2:2019 and ISO/IEC 15408 Version 3.1 R5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EE52672-CD88-EA48-A323-B68BDE165D56}"/>
              </a:ext>
            </a:extLst>
          </p:cNvPr>
          <p:cNvSpPr/>
          <p:nvPr/>
        </p:nvSpPr>
        <p:spPr>
          <a:xfrm>
            <a:off x="8430936" y="284260"/>
            <a:ext cx="3888342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CC6455-8C0A-B6A0-1FA1-98609E22877A}"/>
              </a:ext>
            </a:extLst>
          </p:cNvPr>
          <p:cNvSpPr txBox="1"/>
          <p:nvPr/>
        </p:nvSpPr>
        <p:spPr>
          <a:xfrm>
            <a:off x="4163886" y="44611"/>
            <a:ext cx="4132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34B7078-00E6-7135-BA1E-64567C536012}"/>
              </a:ext>
            </a:extLst>
          </p:cNvPr>
          <p:cNvSpPr/>
          <p:nvPr/>
        </p:nvSpPr>
        <p:spPr>
          <a:xfrm>
            <a:off x="-1" y="284259"/>
            <a:ext cx="4132826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C5BE54-8EB4-184F-588A-7D86EA5C476C}"/>
              </a:ext>
            </a:extLst>
          </p:cNvPr>
          <p:cNvSpPr txBox="1"/>
          <p:nvPr/>
        </p:nvSpPr>
        <p:spPr>
          <a:xfrm>
            <a:off x="1362534" y="3408411"/>
            <a:ext cx="4461955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eIDAS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Liveness Detection compliant with ISO/IEC 30107-3 Czech accredited laboratory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Tayllorcox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s.r.o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successfully audits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eIDAS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PAD on level 1 and 2 attacks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4D680B-2402-50D1-405B-5266456E07F3}"/>
              </a:ext>
            </a:extLst>
          </p:cNvPr>
          <p:cNvGrpSpPr/>
          <p:nvPr/>
        </p:nvGrpSpPr>
        <p:grpSpPr>
          <a:xfrm>
            <a:off x="173372" y="2919971"/>
            <a:ext cx="11663494" cy="3662793"/>
            <a:chOff x="-1040748" y="2482492"/>
            <a:chExt cx="11663494" cy="366279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03C0369-EEB0-D928-D193-6D28455758A8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 flipV="1">
              <a:off x="-1040748" y="2499271"/>
              <a:ext cx="4941182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EF96FCB-6952-9A17-8778-80F4692CD514}"/>
                </a:ext>
              </a:extLst>
            </p:cNvPr>
            <p:cNvGrpSpPr/>
            <p:nvPr/>
          </p:nvGrpSpPr>
          <p:grpSpPr>
            <a:xfrm>
              <a:off x="2994665" y="2482492"/>
              <a:ext cx="1811538" cy="1828317"/>
              <a:chOff x="2994665" y="2484083"/>
              <a:chExt cx="1811538" cy="1828317"/>
            </a:xfrm>
          </p:grpSpPr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97D5A1D3-ED72-A0C3-D9F8-EBA0C8EA9ED7}"/>
                  </a:ext>
                </a:extLst>
              </p:cNvPr>
              <p:cNvSpPr/>
              <p:nvPr/>
            </p:nvSpPr>
            <p:spPr>
              <a:xfrm>
                <a:off x="2994665" y="2500862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D8649185-BA55-1F92-FF02-E297164C35BD}"/>
                  </a:ext>
                </a:extLst>
              </p:cNvPr>
              <p:cNvSpPr/>
              <p:nvPr/>
            </p:nvSpPr>
            <p:spPr>
              <a:xfrm rot="5400000">
                <a:off x="2994665" y="2484083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73A6B7-E96A-922F-17EA-829DBF27FC81}"/>
                </a:ext>
              </a:extLst>
            </p:cNvPr>
            <p:cNvCxnSpPr>
              <a:cxnSpLocks/>
              <a:stCxn id="44" idx="2"/>
              <a:endCxn id="36" idx="2"/>
            </p:cNvCxnSpPr>
            <p:nvPr/>
          </p:nvCxnSpPr>
          <p:spPr>
            <a:xfrm flipV="1">
              <a:off x="480803" y="4294030"/>
              <a:ext cx="3419631" cy="38288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322C90A-4E70-D14A-6837-9F52538AD83C}"/>
                </a:ext>
              </a:extLst>
            </p:cNvPr>
            <p:cNvGrpSpPr/>
            <p:nvPr/>
          </p:nvGrpSpPr>
          <p:grpSpPr>
            <a:xfrm rot="10800000">
              <a:off x="-424966" y="4332318"/>
              <a:ext cx="1811538" cy="1812333"/>
              <a:chOff x="10040192" y="2478495"/>
              <a:chExt cx="1811538" cy="1812333"/>
            </a:xfrm>
          </p:grpSpPr>
          <p:sp>
            <p:nvSpPr>
              <p:cNvPr id="43" name="Arc 42">
                <a:extLst>
                  <a:ext uri="{FF2B5EF4-FFF2-40B4-BE49-F238E27FC236}">
                    <a16:creationId xmlns:a16="http://schemas.microsoft.com/office/drawing/2014/main" id="{EA205EDB-B6BE-916B-84E0-5BB6E02FBA69}"/>
                  </a:ext>
                </a:extLst>
              </p:cNvPr>
              <p:cNvSpPr/>
              <p:nvPr/>
            </p:nvSpPr>
            <p:spPr>
              <a:xfrm>
                <a:off x="10040192" y="2478495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Arc 43">
                <a:extLst>
                  <a:ext uri="{FF2B5EF4-FFF2-40B4-BE49-F238E27FC236}">
                    <a16:creationId xmlns:a16="http://schemas.microsoft.com/office/drawing/2014/main" id="{9E700F3E-4ED3-CA42-D595-DD72399BE201}"/>
                  </a:ext>
                </a:extLst>
              </p:cNvPr>
              <p:cNvSpPr/>
              <p:nvPr/>
            </p:nvSpPr>
            <p:spPr>
              <a:xfrm rot="5400000">
                <a:off x="10040192" y="2479290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5D7F3DF-699C-54EA-E1E3-197E765D9D9B}"/>
                </a:ext>
              </a:extLst>
            </p:cNvPr>
            <p:cNvCxnSpPr>
              <a:cxnSpLocks/>
            </p:cNvCxnSpPr>
            <p:nvPr/>
          </p:nvCxnSpPr>
          <p:spPr>
            <a:xfrm>
              <a:off x="455636" y="6145285"/>
              <a:ext cx="10167110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876BCB94-89DD-B163-562A-6D5380D66A9A}"/>
              </a:ext>
            </a:extLst>
          </p:cNvPr>
          <p:cNvSpPr/>
          <p:nvPr/>
        </p:nvSpPr>
        <p:spPr>
          <a:xfrm>
            <a:off x="1669756" y="2853807"/>
            <a:ext cx="195834" cy="195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D25B197-6D0A-9065-EEAB-AD45D53B867C}"/>
              </a:ext>
            </a:extLst>
          </p:cNvPr>
          <p:cNvSpPr/>
          <p:nvPr/>
        </p:nvSpPr>
        <p:spPr>
          <a:xfrm>
            <a:off x="5943442" y="3684624"/>
            <a:ext cx="195834" cy="195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331048-6EFB-7A87-EB6C-139956E5F4E9}"/>
              </a:ext>
            </a:extLst>
          </p:cNvPr>
          <p:cNvGrpSpPr/>
          <p:nvPr/>
        </p:nvGrpSpPr>
        <p:grpSpPr>
          <a:xfrm>
            <a:off x="9896985" y="0"/>
            <a:ext cx="1098801" cy="1567371"/>
            <a:chOff x="8506593" y="31195"/>
            <a:chExt cx="1098801" cy="156737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D2E9562-BBFE-9D29-0954-8CCE10B55F74}"/>
                </a:ext>
              </a:extLst>
            </p:cNvPr>
            <p:cNvGrpSpPr/>
            <p:nvPr/>
          </p:nvGrpSpPr>
          <p:grpSpPr>
            <a:xfrm>
              <a:off x="8915316" y="1042892"/>
              <a:ext cx="281354" cy="555674"/>
              <a:chOff x="2300400" y="2066948"/>
              <a:chExt cx="281354" cy="55567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AF0A8CC-442E-C253-1E4F-37CC0CDB9DAF}"/>
                  </a:ext>
                </a:extLst>
              </p:cNvPr>
              <p:cNvSpPr/>
              <p:nvPr/>
            </p:nvSpPr>
            <p:spPr>
              <a:xfrm>
                <a:off x="2300400" y="2341268"/>
                <a:ext cx="281354" cy="2813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4983C82-149A-45BC-688F-0F3301BDBC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1077" y="2066948"/>
                <a:ext cx="0" cy="27432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A3D45553-2070-32BE-5551-2A55F2848A82}"/>
                </a:ext>
              </a:extLst>
            </p:cNvPr>
            <p:cNvSpPr/>
            <p:nvPr/>
          </p:nvSpPr>
          <p:spPr>
            <a:xfrm>
              <a:off x="8506593" y="31195"/>
              <a:ext cx="1098801" cy="109880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2022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AA1E84B-04DC-8379-D0FB-F335BA4285FE}"/>
              </a:ext>
            </a:extLst>
          </p:cNvPr>
          <p:cNvSpPr/>
          <p:nvPr/>
        </p:nvSpPr>
        <p:spPr>
          <a:xfrm>
            <a:off x="3318329" y="4633592"/>
            <a:ext cx="195834" cy="195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67D720-91DF-350C-282E-252376C44ECC}"/>
              </a:ext>
            </a:extLst>
          </p:cNvPr>
          <p:cNvSpPr/>
          <p:nvPr/>
        </p:nvSpPr>
        <p:spPr>
          <a:xfrm>
            <a:off x="5016637" y="6483418"/>
            <a:ext cx="195834" cy="195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C1AAF3-2052-80C5-CA83-0C7587C82587}"/>
              </a:ext>
            </a:extLst>
          </p:cNvPr>
          <p:cNvSpPr/>
          <p:nvPr/>
        </p:nvSpPr>
        <p:spPr>
          <a:xfrm>
            <a:off x="10015563" y="6490829"/>
            <a:ext cx="195834" cy="195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65587A-1F7E-F352-0B39-198FDC497CA9}"/>
              </a:ext>
            </a:extLst>
          </p:cNvPr>
          <p:cNvSpPr txBox="1"/>
          <p:nvPr/>
        </p:nvSpPr>
        <p:spPr>
          <a:xfrm>
            <a:off x="3048932" y="5407355"/>
            <a:ext cx="3617659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ooperated with Khanh Linh Co LTD to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CA/VA/TMS-RA to support certificate provider SHA-2 WINCA</a:t>
            </a:r>
            <a:endParaRPr lang="en-US" sz="1600" dirty="0">
              <a:solidFill>
                <a:srgbClr val="2A2E3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81541B-22B2-E627-5B14-7AC8636F895E}"/>
              </a:ext>
            </a:extLst>
          </p:cNvPr>
          <p:cNvSpPr txBox="1"/>
          <p:nvPr/>
        </p:nvSpPr>
        <p:spPr>
          <a:xfrm>
            <a:off x="7859436" y="5407355"/>
            <a:ext cx="372552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cooperates with MBC to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CA/VA/TMS-RA to support certificate provider SHA-2 MATBAO-CA</a:t>
            </a:r>
            <a:endParaRPr lang="en-US" sz="1600" dirty="0">
              <a:solidFill>
                <a:srgbClr val="2A2E3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CF40C69-7CB2-CF0D-C117-50717B8FD4E5}"/>
              </a:ext>
            </a:extLst>
          </p:cNvPr>
          <p:cNvCxnSpPr>
            <a:cxnSpLocks/>
          </p:cNvCxnSpPr>
          <p:nvPr/>
        </p:nvCxnSpPr>
        <p:spPr>
          <a:xfrm flipV="1">
            <a:off x="10878341" y="541639"/>
            <a:ext cx="841080" cy="68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513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49" grpId="0"/>
      <p:bldP spid="47" grpId="0" animBg="1"/>
      <p:bldP spid="50" grpId="0" animBg="1"/>
      <p:bldP spid="13" grpId="0" animBg="1"/>
      <p:bldP spid="14" grpId="0" animBg="1"/>
      <p:bldP spid="15" grpId="0" animBg="1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D4FC93C-E708-4E6D-2703-0B4C6AD9A626}"/>
              </a:ext>
            </a:extLst>
          </p:cNvPr>
          <p:cNvSpPr/>
          <p:nvPr/>
        </p:nvSpPr>
        <p:spPr>
          <a:xfrm>
            <a:off x="11519730" y="1"/>
            <a:ext cx="548640" cy="57256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FC93F3-F987-3886-994A-771CEE89704D}"/>
              </a:ext>
            </a:extLst>
          </p:cNvPr>
          <p:cNvSpPr txBox="1"/>
          <p:nvPr/>
        </p:nvSpPr>
        <p:spPr>
          <a:xfrm>
            <a:off x="4020623" y="34057"/>
            <a:ext cx="7413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STRONG MANAGEMENT TEAM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4AD73FD-2BBA-9AC1-120F-6D5D59AA6C2F}"/>
              </a:ext>
            </a:extLst>
          </p:cNvPr>
          <p:cNvSpPr/>
          <p:nvPr/>
        </p:nvSpPr>
        <p:spPr>
          <a:xfrm>
            <a:off x="11519730" y="247828"/>
            <a:ext cx="548640" cy="57256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A person in a blue shirt and red tie&#10;&#10;Description automatically generated">
            <a:extLst>
              <a:ext uri="{FF2B5EF4-FFF2-40B4-BE49-F238E27FC236}">
                <a16:creationId xmlns:a16="http://schemas.microsoft.com/office/drawing/2014/main" id="{98AD5B10-FB04-81E3-2282-B0FA5FFA9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91" y="1047421"/>
            <a:ext cx="1440618" cy="144061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8DEE788-E242-167F-FB89-09B9B27ECE11}"/>
              </a:ext>
            </a:extLst>
          </p:cNvPr>
          <p:cNvSpPr txBox="1"/>
          <p:nvPr/>
        </p:nvSpPr>
        <p:spPr>
          <a:xfrm>
            <a:off x="4991784" y="2517976"/>
            <a:ext cx="2404561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Mr. Phạm Xuân Khánh</a:t>
            </a:r>
            <a:endParaRPr lang="en-US" sz="1600" b="1" i="0" u="none" strike="noStrike" baseline="0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6CDE8E3-C6AC-65AC-B457-7479208A01CE}"/>
              </a:ext>
            </a:extLst>
          </p:cNvPr>
          <p:cNvCxnSpPr>
            <a:cxnSpLocks/>
          </p:cNvCxnSpPr>
          <p:nvPr/>
        </p:nvCxnSpPr>
        <p:spPr>
          <a:xfrm>
            <a:off x="2995682" y="2946215"/>
            <a:ext cx="6157483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EB81534-370C-3980-5438-B8A69E842E77}"/>
              </a:ext>
            </a:extLst>
          </p:cNvPr>
          <p:cNvCxnSpPr>
            <a:cxnSpLocks/>
          </p:cNvCxnSpPr>
          <p:nvPr/>
        </p:nvCxnSpPr>
        <p:spPr>
          <a:xfrm>
            <a:off x="2995682" y="2949242"/>
            <a:ext cx="0" cy="55295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AB9E297-B6A3-C1F5-1923-B1D3BB7302A9}"/>
              </a:ext>
            </a:extLst>
          </p:cNvPr>
          <p:cNvCxnSpPr>
            <a:cxnSpLocks/>
          </p:cNvCxnSpPr>
          <p:nvPr/>
        </p:nvCxnSpPr>
        <p:spPr>
          <a:xfrm>
            <a:off x="6096000" y="2949242"/>
            <a:ext cx="0" cy="55295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E656A30-5B55-E838-4977-D812BB30652B}"/>
              </a:ext>
            </a:extLst>
          </p:cNvPr>
          <p:cNvCxnSpPr>
            <a:cxnSpLocks/>
          </p:cNvCxnSpPr>
          <p:nvPr/>
        </p:nvCxnSpPr>
        <p:spPr>
          <a:xfrm>
            <a:off x="9153165" y="2949242"/>
            <a:ext cx="0" cy="55295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 descr="A cartoon of a person in a suit&#10;&#10;Description automatically generated">
            <a:extLst>
              <a:ext uri="{FF2B5EF4-FFF2-40B4-BE49-F238E27FC236}">
                <a16:creationId xmlns:a16="http://schemas.microsoft.com/office/drawing/2014/main" id="{2FEB314E-B69A-6AD9-9D2D-2BA666B05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099" y="3508428"/>
            <a:ext cx="1057415" cy="1057415"/>
          </a:xfrm>
          <a:prstGeom prst="rect">
            <a:avLst/>
          </a:prstGeom>
        </p:spPr>
      </p:pic>
      <p:pic>
        <p:nvPicPr>
          <p:cNvPr id="64" name="Picture 63" descr="A cartoon of a person in a suit&#10;&#10;Description automatically generated">
            <a:extLst>
              <a:ext uri="{FF2B5EF4-FFF2-40B4-BE49-F238E27FC236}">
                <a16:creationId xmlns:a16="http://schemas.microsoft.com/office/drawing/2014/main" id="{9F2B84A4-9460-67BC-0A6E-142D0B6447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8" r="12043" b="13595"/>
          <a:stretch/>
        </p:blipFill>
        <p:spPr>
          <a:xfrm>
            <a:off x="5638651" y="3503058"/>
            <a:ext cx="799497" cy="913650"/>
          </a:xfrm>
          <a:prstGeom prst="rect">
            <a:avLst/>
          </a:prstGeom>
        </p:spPr>
      </p:pic>
      <p:pic>
        <p:nvPicPr>
          <p:cNvPr id="65" name="Picture 64" descr="A person in a suit giving thumbs up&#10;&#10;Description automatically generated">
            <a:extLst>
              <a:ext uri="{FF2B5EF4-FFF2-40B4-BE49-F238E27FC236}">
                <a16:creationId xmlns:a16="http://schemas.microsoft.com/office/drawing/2014/main" id="{B25B75FE-E5ED-BD36-7891-F421C3ECFF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677" y="3468980"/>
            <a:ext cx="885610" cy="885610"/>
          </a:xfrm>
          <a:prstGeom prst="rect">
            <a:avLst/>
          </a:prstGeom>
        </p:spPr>
      </p:pic>
      <p:pic>
        <p:nvPicPr>
          <p:cNvPr id="67" name="Picture 66" descr="A cartoon of a person&#10;&#10;Description automatically generated">
            <a:extLst>
              <a:ext uri="{FF2B5EF4-FFF2-40B4-BE49-F238E27FC236}">
                <a16:creationId xmlns:a16="http://schemas.microsoft.com/office/drawing/2014/main" id="{46AADBBF-4232-5B19-7D2E-D0A98746E9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961" y="3512193"/>
            <a:ext cx="799184" cy="79918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E70E50B-3C8D-F13F-31AE-9E48348E9B94}"/>
              </a:ext>
            </a:extLst>
          </p:cNvPr>
          <p:cNvGrpSpPr/>
          <p:nvPr/>
        </p:nvGrpSpPr>
        <p:grpSpPr>
          <a:xfrm>
            <a:off x="1691442" y="4452306"/>
            <a:ext cx="2404561" cy="813292"/>
            <a:chOff x="163544" y="4443889"/>
            <a:chExt cx="2404561" cy="81329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78B3317-365B-0769-4D27-E308D3F8A586}"/>
                </a:ext>
              </a:extLst>
            </p:cNvPr>
            <p:cNvSpPr txBox="1"/>
            <p:nvPr/>
          </p:nvSpPr>
          <p:spPr>
            <a:xfrm>
              <a:off x="163544" y="4918627"/>
              <a:ext cx="2404561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81C36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Ms. Tran Thi Van Anh</a:t>
              </a:r>
              <a:endParaRPr lang="en-US" sz="1600" b="1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084A286-296B-8773-A401-6FC391476CCA}"/>
                </a:ext>
              </a:extLst>
            </p:cNvPr>
            <p:cNvSpPr txBox="1"/>
            <p:nvPr/>
          </p:nvSpPr>
          <p:spPr>
            <a:xfrm>
              <a:off x="417386" y="4443889"/>
              <a:ext cx="1916108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1600" b="1" i="0" u="none" strike="noStrike" baseline="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CFO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A5CE39-B3AD-0DB8-9779-E0C652003FFA}"/>
              </a:ext>
            </a:extLst>
          </p:cNvPr>
          <p:cNvGrpSpPr/>
          <p:nvPr/>
        </p:nvGrpSpPr>
        <p:grpSpPr>
          <a:xfrm>
            <a:off x="4786417" y="4443889"/>
            <a:ext cx="2404561" cy="796200"/>
            <a:chOff x="4786417" y="4443889"/>
            <a:chExt cx="2404561" cy="79620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79A1F52-FF15-A218-7A54-47BF05397E52}"/>
                </a:ext>
              </a:extLst>
            </p:cNvPr>
            <p:cNvSpPr txBox="1"/>
            <p:nvPr/>
          </p:nvSpPr>
          <p:spPr>
            <a:xfrm>
              <a:off x="4786417" y="4901535"/>
              <a:ext cx="2404561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81C36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Mr. Doan Quang Tam</a:t>
              </a:r>
              <a:endParaRPr lang="en-US" sz="1600" b="1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AB0652C-129B-9768-55EE-5E0C42CFA356}"/>
                </a:ext>
              </a:extLst>
            </p:cNvPr>
            <p:cNvSpPr txBox="1"/>
            <p:nvPr/>
          </p:nvSpPr>
          <p:spPr>
            <a:xfrm>
              <a:off x="4889798" y="4443889"/>
              <a:ext cx="2301180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Technical Director</a:t>
              </a:r>
              <a:endParaRPr lang="en-US" sz="1600" b="1" i="0" u="none" strike="noStrike" baseline="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F61B18-D0E5-5103-B4B1-9F4ED4086338}"/>
              </a:ext>
            </a:extLst>
          </p:cNvPr>
          <p:cNvGrpSpPr/>
          <p:nvPr/>
        </p:nvGrpSpPr>
        <p:grpSpPr>
          <a:xfrm>
            <a:off x="8108701" y="4417639"/>
            <a:ext cx="2404561" cy="796200"/>
            <a:chOff x="9912184" y="4443889"/>
            <a:chExt cx="2404561" cy="79620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EF0C801-9E1F-D154-96D7-19BF514CBB2B}"/>
                </a:ext>
              </a:extLst>
            </p:cNvPr>
            <p:cNvSpPr txBox="1"/>
            <p:nvPr/>
          </p:nvSpPr>
          <p:spPr>
            <a:xfrm>
              <a:off x="9912184" y="4901535"/>
              <a:ext cx="2404561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81C36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Mr. Duong Phuong Vu</a:t>
              </a:r>
              <a:endParaRPr lang="en-US" sz="1600" b="1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E3F7227-A1A5-1642-9AA5-5725B88A9371}"/>
                </a:ext>
              </a:extLst>
            </p:cNvPr>
            <p:cNvSpPr txBox="1"/>
            <p:nvPr/>
          </p:nvSpPr>
          <p:spPr>
            <a:xfrm>
              <a:off x="10152262" y="4443889"/>
              <a:ext cx="1916108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1600" b="1" i="0" u="none" strike="noStrike" baseline="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Project</a:t>
              </a:r>
              <a:r>
                <a:rPr lang="en-US" sz="1600" b="1" i="0" u="none" strike="noStrike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Director</a:t>
              </a:r>
              <a:endParaRPr lang="en-US" sz="1600" b="1" i="0" u="none" strike="noStrike" baseline="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24906A7-740D-3850-1FA8-7E084938E27A}"/>
              </a:ext>
            </a:extLst>
          </p:cNvPr>
          <p:cNvSpPr txBox="1"/>
          <p:nvPr/>
        </p:nvSpPr>
        <p:spPr>
          <a:xfrm>
            <a:off x="1795923" y="5327733"/>
            <a:ext cx="2125293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Rotobo"/>
              </a:rPr>
              <a:t>Create financial strategy and budgeting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latin typeface="Rotobo"/>
              </a:rPr>
              <a:t>Manages capital resources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latin typeface="Rotobo"/>
              </a:rPr>
              <a:t>Guides investment plans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latin typeface="Rotobo"/>
              </a:rPr>
              <a:t>Controls reporting functions</a:t>
            </a:r>
            <a:endParaRPr lang="en-US" sz="1400" b="0" i="0" u="none" strike="noStrike" baseline="0" dirty="0">
              <a:solidFill>
                <a:srgbClr val="0070C0"/>
              </a:solidFill>
              <a:latin typeface="Rotobo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D7EB156-9A0D-735C-7EDB-CDADF3512363}"/>
              </a:ext>
            </a:extLst>
          </p:cNvPr>
          <p:cNvSpPr txBox="1"/>
          <p:nvPr/>
        </p:nvSpPr>
        <p:spPr>
          <a:xfrm>
            <a:off x="4620282" y="5300205"/>
            <a:ext cx="2779046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Rotobo"/>
              </a:rPr>
              <a:t>Leads IT infrastructure creation and deployment Manages technology implementation and control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latin typeface="Rotobo"/>
              </a:rPr>
              <a:t>Develops IT human resources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latin typeface="Rotobo"/>
              </a:rPr>
              <a:t>Strongly focused on front-end system</a:t>
            </a:r>
            <a:endParaRPr lang="en-US" sz="1400" b="0" i="0" u="none" strike="noStrike" baseline="0" dirty="0">
              <a:solidFill>
                <a:srgbClr val="0070C0"/>
              </a:solidFill>
              <a:latin typeface="Rotobo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161578-E6ED-E5A0-B4DE-167B54B9FBCC}"/>
              </a:ext>
            </a:extLst>
          </p:cNvPr>
          <p:cNvSpPr txBox="1"/>
          <p:nvPr/>
        </p:nvSpPr>
        <p:spPr>
          <a:xfrm>
            <a:off x="8064211" y="5279808"/>
            <a:ext cx="2468535" cy="11695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Rotobo"/>
              </a:rPr>
              <a:t>Manages R&amp;D strategy, including HR planning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latin typeface="Rotobo"/>
              </a:rPr>
              <a:t>Develops and orients new technologies and services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latin typeface="Rotobo"/>
              </a:rPr>
              <a:t>Manages major IT projects</a:t>
            </a:r>
            <a:endParaRPr lang="en-US" sz="1400" b="0" i="0" u="none" strike="noStrike" baseline="0" dirty="0">
              <a:solidFill>
                <a:srgbClr val="0070C0"/>
              </a:solidFill>
              <a:latin typeface="Rotobo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02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2" grpId="0"/>
      <p:bldP spid="8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C509647-1320-C210-055E-7A67D3E5F961}"/>
              </a:ext>
            </a:extLst>
          </p:cNvPr>
          <p:cNvSpPr/>
          <p:nvPr/>
        </p:nvSpPr>
        <p:spPr>
          <a:xfrm>
            <a:off x="0" y="237508"/>
            <a:ext cx="8554340" cy="77600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0EA9D4-510D-7E3B-C68D-FA4CB69B7E15}"/>
              </a:ext>
            </a:extLst>
          </p:cNvPr>
          <p:cNvSpPr txBox="1"/>
          <p:nvPr/>
        </p:nvSpPr>
        <p:spPr>
          <a:xfrm>
            <a:off x="106650" y="271565"/>
            <a:ext cx="6180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OUR OFFERED SERVICES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C463304-8B84-11B9-AB9B-C451FF8B4314}"/>
              </a:ext>
            </a:extLst>
          </p:cNvPr>
          <p:cNvSpPr/>
          <p:nvPr/>
        </p:nvSpPr>
        <p:spPr>
          <a:xfrm>
            <a:off x="6648660" y="-597040"/>
            <a:ext cx="8052080" cy="805208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8541105-04D3-FE9E-082E-6C90879D4520}"/>
              </a:ext>
            </a:extLst>
          </p:cNvPr>
          <p:cNvSpPr/>
          <p:nvPr/>
        </p:nvSpPr>
        <p:spPr>
          <a:xfrm>
            <a:off x="7097486" y="625509"/>
            <a:ext cx="7154427" cy="6900706"/>
          </a:xfrm>
          <a:prstGeom prst="ellipse">
            <a:avLst/>
          </a:prstGeom>
          <a:blipFill dpi="0" rotWithShape="1">
            <a:blip r:embed="rId2"/>
            <a:srcRect/>
            <a:stretch>
              <a:fillRect r="-33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611F678-EF45-6253-29C9-5527CF940D63}"/>
              </a:ext>
            </a:extLst>
          </p:cNvPr>
          <p:cNvGrpSpPr/>
          <p:nvPr/>
        </p:nvGrpSpPr>
        <p:grpSpPr>
          <a:xfrm>
            <a:off x="193881" y="1769439"/>
            <a:ext cx="6162000" cy="505908"/>
            <a:chOff x="125514" y="1342149"/>
            <a:chExt cx="6162000" cy="50590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A14E6C-BEB8-268D-6365-7E58F7E3CE3F}"/>
                </a:ext>
              </a:extLst>
            </p:cNvPr>
            <p:cNvSpPr txBox="1"/>
            <p:nvPr/>
          </p:nvSpPr>
          <p:spPr>
            <a:xfrm>
              <a:off x="559029" y="1342149"/>
              <a:ext cx="5728485" cy="50590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ts val="3499"/>
                </a:lnSpc>
                <a:defRPr/>
              </a:pPr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CA- RA – TMS - TSA </a:t>
              </a:r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(https://tmsra.mobile-id.vn/)</a:t>
              </a:r>
              <a:endParaRPr lang="en-US" sz="16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pic>
          <p:nvPicPr>
            <p:cNvPr id="16" name="Graphic 15" descr="Badge New with solid fill">
              <a:extLst>
                <a:ext uri="{FF2B5EF4-FFF2-40B4-BE49-F238E27FC236}">
                  <a16:creationId xmlns:a16="http://schemas.microsoft.com/office/drawing/2014/main" id="{7BFBC8D4-32EB-1A4D-2B03-317FC8E33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5514" y="1460556"/>
              <a:ext cx="314369" cy="314369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67178AB-E98A-51A8-09C4-0ACA8F27A59C}"/>
              </a:ext>
            </a:extLst>
          </p:cNvPr>
          <p:cNvGrpSpPr/>
          <p:nvPr/>
        </p:nvGrpSpPr>
        <p:grpSpPr>
          <a:xfrm>
            <a:off x="205996" y="2486927"/>
            <a:ext cx="6161999" cy="935513"/>
            <a:chOff x="125514" y="1940835"/>
            <a:chExt cx="6161999" cy="93551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FACB46-F976-2FEF-747F-5627279BA762}"/>
                </a:ext>
              </a:extLst>
            </p:cNvPr>
            <p:cNvSpPr txBox="1"/>
            <p:nvPr/>
          </p:nvSpPr>
          <p:spPr>
            <a:xfrm>
              <a:off x="559028" y="1940835"/>
              <a:ext cx="5728485" cy="9355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ts val="3499"/>
                </a:lnSpc>
                <a:defRPr/>
              </a:pPr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Trusted Hub Service Provider Appliance QSCD </a:t>
              </a:r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(https://trustedhub.mobile-id.vn/)</a:t>
              </a:r>
              <a:endParaRPr lang="en-US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pic>
          <p:nvPicPr>
            <p:cNvPr id="19" name="Graphic 18" descr="Badge New with solid fill">
              <a:extLst>
                <a:ext uri="{FF2B5EF4-FFF2-40B4-BE49-F238E27FC236}">
                  <a16:creationId xmlns:a16="http://schemas.microsoft.com/office/drawing/2014/main" id="{E9257002-5205-9B9D-9E9B-6DCA4D3AE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5514" y="2064070"/>
              <a:ext cx="314369" cy="314369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D10491-2D13-FEE8-1D9D-3EB2597AD8A0}"/>
              </a:ext>
            </a:extLst>
          </p:cNvPr>
          <p:cNvGrpSpPr/>
          <p:nvPr/>
        </p:nvGrpSpPr>
        <p:grpSpPr>
          <a:xfrm>
            <a:off x="205996" y="3583570"/>
            <a:ext cx="6161999" cy="505908"/>
            <a:chOff x="125514" y="2893440"/>
            <a:chExt cx="6161999" cy="50590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9C7F2E-591E-BBBA-A6FB-4CB41B690873}"/>
                </a:ext>
              </a:extLst>
            </p:cNvPr>
            <p:cNvSpPr txBox="1"/>
            <p:nvPr/>
          </p:nvSpPr>
          <p:spPr>
            <a:xfrm>
              <a:off x="559028" y="2893440"/>
              <a:ext cx="5728485" cy="50590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ts val="3499"/>
                </a:lnSpc>
                <a:defRPr/>
              </a:pPr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Trusted Key PKI </a:t>
              </a:r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(https://pki.mobile-id.vn/)</a:t>
              </a:r>
              <a:endParaRPr lang="en-US" sz="20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pic>
          <p:nvPicPr>
            <p:cNvPr id="20" name="Graphic 19" descr="Badge New with solid fill">
              <a:extLst>
                <a:ext uri="{FF2B5EF4-FFF2-40B4-BE49-F238E27FC236}">
                  <a16:creationId xmlns:a16="http://schemas.microsoft.com/office/drawing/2014/main" id="{3CF9D6DE-6917-0DDC-5F83-6B1A62864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5514" y="3006301"/>
              <a:ext cx="314369" cy="314369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0AB96B2-55AA-D173-2411-B92420C03165}"/>
              </a:ext>
            </a:extLst>
          </p:cNvPr>
          <p:cNvGrpSpPr/>
          <p:nvPr/>
        </p:nvGrpSpPr>
        <p:grpSpPr>
          <a:xfrm>
            <a:off x="193882" y="4335226"/>
            <a:ext cx="6161998" cy="935513"/>
            <a:chOff x="125514" y="3463184"/>
            <a:chExt cx="6161998" cy="93551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685E0F2-CBCC-1A29-7EE8-876CD922F3D6}"/>
                </a:ext>
              </a:extLst>
            </p:cNvPr>
            <p:cNvSpPr txBox="1"/>
            <p:nvPr/>
          </p:nvSpPr>
          <p:spPr>
            <a:xfrm>
              <a:off x="559027" y="3463184"/>
              <a:ext cx="5728485" cy="9355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ts val="3499"/>
                </a:lnSpc>
                <a:defRPr/>
              </a:pPr>
              <a:r>
                <a:rPr lang="en-US" sz="20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Remote Signing: </a:t>
              </a:r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Selfcare, Backoffice</a:t>
              </a:r>
            </a:p>
            <a:p>
              <a:pPr algn="just">
                <a:lnSpc>
                  <a:spcPts val="3499"/>
                </a:lnSpc>
                <a:defRPr/>
              </a:pPr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(https://rssp.mobile-id.vn/)</a:t>
              </a:r>
            </a:p>
          </p:txBody>
        </p:sp>
        <p:pic>
          <p:nvPicPr>
            <p:cNvPr id="21" name="Graphic 20" descr="Badge New with solid fill">
              <a:extLst>
                <a:ext uri="{FF2B5EF4-FFF2-40B4-BE49-F238E27FC236}">
                  <a16:creationId xmlns:a16="http://schemas.microsoft.com/office/drawing/2014/main" id="{5684262D-6AB6-EA34-8AFB-48E34BDFC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5514" y="3582387"/>
              <a:ext cx="314369" cy="314369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32731B0-AB05-652F-FCFD-37ECCB59C166}"/>
              </a:ext>
            </a:extLst>
          </p:cNvPr>
          <p:cNvGrpSpPr/>
          <p:nvPr/>
        </p:nvGrpSpPr>
        <p:grpSpPr>
          <a:xfrm>
            <a:off x="197451" y="5465859"/>
            <a:ext cx="2136174" cy="493084"/>
            <a:chOff x="125514" y="4472258"/>
            <a:chExt cx="2136174" cy="49308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D293F83-B3F6-1713-4FA4-300DB74EDD98}"/>
                </a:ext>
              </a:extLst>
            </p:cNvPr>
            <p:cNvSpPr txBox="1"/>
            <p:nvPr/>
          </p:nvSpPr>
          <p:spPr>
            <a:xfrm>
              <a:off x="559026" y="4472258"/>
              <a:ext cx="1702662" cy="4930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ts val="3499"/>
                </a:lnSpc>
                <a:defRPr/>
              </a:pPr>
              <a:r>
                <a:rPr lang="en-US" sz="20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GoPaperless</a:t>
              </a:r>
              <a:endParaRPr lang="en-US" sz="20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pic>
          <p:nvPicPr>
            <p:cNvPr id="22" name="Graphic 21" descr="Badge New with solid fill">
              <a:extLst>
                <a:ext uri="{FF2B5EF4-FFF2-40B4-BE49-F238E27FC236}">
                  <a16:creationId xmlns:a16="http://schemas.microsoft.com/office/drawing/2014/main" id="{1B67122F-5EDF-A384-487E-C3590DCAA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5514" y="4600933"/>
              <a:ext cx="314369" cy="314369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37E5D6E-42F8-E076-59AE-5E5B1C8077F7}"/>
              </a:ext>
            </a:extLst>
          </p:cNvPr>
          <p:cNvGrpSpPr/>
          <p:nvPr/>
        </p:nvGrpSpPr>
        <p:grpSpPr>
          <a:xfrm>
            <a:off x="2545989" y="5465859"/>
            <a:ext cx="1891293" cy="493084"/>
            <a:chOff x="125514" y="4985533"/>
            <a:chExt cx="1891293" cy="49308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D8D7D2-8691-6B7F-410D-8542AC0270DC}"/>
                </a:ext>
              </a:extLst>
            </p:cNvPr>
            <p:cNvSpPr txBox="1"/>
            <p:nvPr/>
          </p:nvSpPr>
          <p:spPr>
            <a:xfrm>
              <a:off x="559026" y="4985533"/>
              <a:ext cx="1457781" cy="4930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ts val="3499"/>
                </a:lnSpc>
                <a:defRPr/>
              </a:pPr>
              <a:r>
                <a:rPr lang="en-US" sz="20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CheckID</a:t>
              </a:r>
              <a:endParaRPr lang="en-US" sz="20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pic>
          <p:nvPicPr>
            <p:cNvPr id="23" name="Graphic 22" descr="Badge New with solid fill">
              <a:extLst>
                <a:ext uri="{FF2B5EF4-FFF2-40B4-BE49-F238E27FC236}">
                  <a16:creationId xmlns:a16="http://schemas.microsoft.com/office/drawing/2014/main" id="{D3C207FE-0BE8-9BD0-8FC4-3D7AE56B1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5514" y="5104426"/>
              <a:ext cx="314369" cy="314369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7B232CB-57C5-66FE-99A4-E7C54B345E35}"/>
              </a:ext>
            </a:extLst>
          </p:cNvPr>
          <p:cNvGrpSpPr/>
          <p:nvPr/>
        </p:nvGrpSpPr>
        <p:grpSpPr>
          <a:xfrm>
            <a:off x="4858988" y="5465859"/>
            <a:ext cx="1891293" cy="493084"/>
            <a:chOff x="125514" y="5483003"/>
            <a:chExt cx="1891293" cy="49308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AC6676-3F7F-9698-A945-AF24900CF067}"/>
                </a:ext>
              </a:extLst>
            </p:cNvPr>
            <p:cNvSpPr txBox="1"/>
            <p:nvPr/>
          </p:nvSpPr>
          <p:spPr>
            <a:xfrm>
              <a:off x="559026" y="5483003"/>
              <a:ext cx="1457781" cy="4930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ts val="3499"/>
                </a:lnSpc>
                <a:defRPr/>
              </a:pPr>
              <a:r>
                <a:rPr lang="en-US" sz="20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Qrypto</a:t>
              </a:r>
              <a:endParaRPr lang="en-US" sz="20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pic>
          <p:nvPicPr>
            <p:cNvPr id="24" name="Graphic 23" descr="Badge New with solid fill">
              <a:extLst>
                <a:ext uri="{FF2B5EF4-FFF2-40B4-BE49-F238E27FC236}">
                  <a16:creationId xmlns:a16="http://schemas.microsoft.com/office/drawing/2014/main" id="{D5A041CE-0D82-94ED-2835-18296BDF4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5514" y="5619479"/>
              <a:ext cx="314369" cy="314369"/>
            </a:xfrm>
            <a:prstGeom prst="rect">
              <a:avLst/>
            </a:prstGeom>
          </p:spPr>
        </p:pic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3A83047-20C1-F9A4-0D18-233817128E0C}"/>
              </a:ext>
            </a:extLst>
          </p:cNvPr>
          <p:cNvCxnSpPr>
            <a:cxnSpLocks/>
          </p:cNvCxnSpPr>
          <p:nvPr/>
        </p:nvCxnSpPr>
        <p:spPr>
          <a:xfrm flipV="1">
            <a:off x="201768" y="2342252"/>
            <a:ext cx="6281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02E66B7-F3D9-FF6F-512A-C5DDFFE929F5}"/>
              </a:ext>
            </a:extLst>
          </p:cNvPr>
          <p:cNvCxnSpPr>
            <a:cxnSpLocks/>
          </p:cNvCxnSpPr>
          <p:nvPr/>
        </p:nvCxnSpPr>
        <p:spPr>
          <a:xfrm flipV="1">
            <a:off x="201768" y="3508016"/>
            <a:ext cx="6281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3EB0E70-BDBB-BC56-FB9E-52EA0ED91F62}"/>
              </a:ext>
            </a:extLst>
          </p:cNvPr>
          <p:cNvCxnSpPr>
            <a:cxnSpLocks/>
          </p:cNvCxnSpPr>
          <p:nvPr/>
        </p:nvCxnSpPr>
        <p:spPr>
          <a:xfrm flipV="1">
            <a:off x="201768" y="4198801"/>
            <a:ext cx="6281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970A4F4-6883-CA9C-F9E1-DAF548C94BB1}"/>
              </a:ext>
            </a:extLst>
          </p:cNvPr>
          <p:cNvCxnSpPr>
            <a:cxnSpLocks/>
          </p:cNvCxnSpPr>
          <p:nvPr/>
        </p:nvCxnSpPr>
        <p:spPr>
          <a:xfrm flipV="1">
            <a:off x="201768" y="5368150"/>
            <a:ext cx="6281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56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CB930CD5-C1B5-0072-00BA-A44ED15643EF}"/>
              </a:ext>
            </a:extLst>
          </p:cNvPr>
          <p:cNvGrpSpPr/>
          <p:nvPr/>
        </p:nvGrpSpPr>
        <p:grpSpPr>
          <a:xfrm>
            <a:off x="156031" y="719926"/>
            <a:ext cx="3246834" cy="5152446"/>
            <a:chOff x="156031" y="719926"/>
            <a:chExt cx="3246834" cy="5152446"/>
          </a:xfrm>
        </p:grpSpPr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434BDDFA-6E48-EFF4-415B-A38CCE81E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56031" y="719926"/>
              <a:ext cx="3246834" cy="4323134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2853AF0-C5E0-ACEF-83C3-116548DE9644}"/>
                </a:ext>
              </a:extLst>
            </p:cNvPr>
            <p:cNvGrpSpPr/>
            <p:nvPr/>
          </p:nvGrpSpPr>
          <p:grpSpPr>
            <a:xfrm>
              <a:off x="156031" y="5382939"/>
              <a:ext cx="3098040" cy="489433"/>
              <a:chOff x="477353" y="5413697"/>
              <a:chExt cx="3098040" cy="489433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DCDF82D6-F139-475A-D407-5FDBD1DAB97E}"/>
                  </a:ext>
                </a:extLst>
              </p:cNvPr>
              <p:cNvSpPr/>
              <p:nvPr/>
            </p:nvSpPr>
            <p:spPr>
              <a:xfrm>
                <a:off x="477353" y="5413697"/>
                <a:ext cx="3098040" cy="489433"/>
              </a:xfrm>
              <a:prstGeom prst="roundRect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E7ACBB74-CF94-A0FB-1F6D-D8BD71EADE8A}"/>
                  </a:ext>
                </a:extLst>
              </p:cNvPr>
              <p:cNvSpPr txBox="1"/>
              <p:nvPr/>
            </p:nvSpPr>
            <p:spPr>
              <a:xfrm>
                <a:off x="604075" y="5472571"/>
                <a:ext cx="2820316" cy="30457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https://rssp.mobile-id.vn/SelfCare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A84CA31-59B6-9454-BCC4-173847647164}"/>
              </a:ext>
            </a:extLst>
          </p:cNvPr>
          <p:cNvGrpSpPr/>
          <p:nvPr/>
        </p:nvGrpSpPr>
        <p:grpSpPr>
          <a:xfrm>
            <a:off x="3708930" y="719926"/>
            <a:ext cx="3467211" cy="5152446"/>
            <a:chOff x="3708930" y="719926"/>
            <a:chExt cx="3467211" cy="5152446"/>
          </a:xfrm>
        </p:grpSpPr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A8F9DAF7-D4B9-33C6-D9C0-4727FF55F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6005"/>
            <a:stretch>
              <a:fillRect/>
            </a:stretch>
          </p:blipFill>
          <p:spPr>
            <a:xfrm>
              <a:off x="3708930" y="719926"/>
              <a:ext cx="3467211" cy="4323134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19009B0-9B60-F43C-A439-6949EA390644}"/>
                </a:ext>
              </a:extLst>
            </p:cNvPr>
            <p:cNvGrpSpPr/>
            <p:nvPr/>
          </p:nvGrpSpPr>
          <p:grpSpPr>
            <a:xfrm>
              <a:off x="3936824" y="5382939"/>
              <a:ext cx="3098040" cy="489433"/>
              <a:chOff x="477353" y="5413697"/>
              <a:chExt cx="3098040" cy="489433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ABE064BD-F27B-2F6C-5551-676AAC7BBCF6}"/>
                  </a:ext>
                </a:extLst>
              </p:cNvPr>
              <p:cNvSpPr/>
              <p:nvPr/>
            </p:nvSpPr>
            <p:spPr>
              <a:xfrm>
                <a:off x="477353" y="5413697"/>
                <a:ext cx="3098040" cy="489433"/>
              </a:xfrm>
              <a:prstGeom prst="roundRect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9BE1DD71-92E0-8765-3750-4B578C2B697E}"/>
                  </a:ext>
                </a:extLst>
              </p:cNvPr>
              <p:cNvSpPr txBox="1"/>
              <p:nvPr/>
            </p:nvSpPr>
            <p:spPr>
              <a:xfrm>
                <a:off x="604075" y="5497738"/>
                <a:ext cx="2820316" cy="30457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https://rssp.mobile-id.vn/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44E092-D482-ED6C-9BA0-F1DF1F56C04B}"/>
              </a:ext>
            </a:extLst>
          </p:cNvPr>
          <p:cNvGrpSpPr/>
          <p:nvPr/>
        </p:nvGrpSpPr>
        <p:grpSpPr>
          <a:xfrm>
            <a:off x="7561451" y="637269"/>
            <a:ext cx="4477488" cy="6085977"/>
            <a:chOff x="7561451" y="637269"/>
            <a:chExt cx="4477488" cy="6085977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A5B9007B-9CB2-2A9B-01B6-4AB8E9DA1C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39" t="2044" r="48806" b="4505"/>
            <a:stretch/>
          </p:blipFill>
          <p:spPr>
            <a:xfrm>
              <a:off x="7620804" y="637269"/>
              <a:ext cx="4011528" cy="252328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EF44861-9BBD-1A74-A55E-6A0945016E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7604" t="2904" r="447" b="3646"/>
            <a:stretch/>
          </p:blipFill>
          <p:spPr>
            <a:xfrm>
              <a:off x="8009896" y="4008921"/>
              <a:ext cx="3580598" cy="2714325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2DB4DA9-843B-CB0A-3BFF-102451FFBD89}"/>
                </a:ext>
              </a:extLst>
            </p:cNvPr>
            <p:cNvGrpSpPr/>
            <p:nvPr/>
          </p:nvGrpSpPr>
          <p:grpSpPr>
            <a:xfrm>
              <a:off x="7561451" y="3283518"/>
              <a:ext cx="4477488" cy="489433"/>
              <a:chOff x="343703" y="5413697"/>
              <a:chExt cx="4243382" cy="489433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60CAADB9-C16E-8416-3461-F360FF6E6F6D}"/>
                  </a:ext>
                </a:extLst>
              </p:cNvPr>
              <p:cNvSpPr/>
              <p:nvPr/>
            </p:nvSpPr>
            <p:spPr>
              <a:xfrm>
                <a:off x="343703" y="5413697"/>
                <a:ext cx="4243382" cy="489433"/>
              </a:xfrm>
              <a:prstGeom prst="roundRect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0E0A6C34-BFF7-8F9F-C68C-0993FB6A0EB9}"/>
                  </a:ext>
                </a:extLst>
              </p:cNvPr>
              <p:cNvSpPr txBox="1"/>
              <p:nvPr/>
            </p:nvSpPr>
            <p:spPr>
              <a:xfrm>
                <a:off x="402767" y="5532502"/>
                <a:ext cx="4130883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https://https://tmsra.mobile-id.vn/rssp.mobile-id.vn/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3875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EB46878-EAD7-FF5B-7CF5-D90FDDBE11E2}"/>
              </a:ext>
            </a:extLst>
          </p:cNvPr>
          <p:cNvGrpSpPr/>
          <p:nvPr/>
        </p:nvGrpSpPr>
        <p:grpSpPr>
          <a:xfrm>
            <a:off x="317469" y="901674"/>
            <a:ext cx="7625592" cy="2752940"/>
            <a:chOff x="317469" y="901674"/>
            <a:chExt cx="7625592" cy="27529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A9FC080-03B8-2F7D-B6D0-34D46C04681F}"/>
                </a:ext>
              </a:extLst>
            </p:cNvPr>
            <p:cNvSpPr/>
            <p:nvPr/>
          </p:nvSpPr>
          <p:spPr>
            <a:xfrm>
              <a:off x="317469" y="2561343"/>
              <a:ext cx="7625592" cy="53689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id="{321FA528-C9CB-0948-F8EB-F5DF2C719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645802" y="901674"/>
              <a:ext cx="1921229" cy="1921229"/>
            </a:xfrm>
            <a:prstGeom prst="rect">
              <a:avLst/>
            </a:prstGeom>
          </p:spPr>
        </p:pic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A136D727-FF86-1717-6DB4-7F68BE0D7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3169651" y="901674"/>
              <a:ext cx="1921228" cy="1921228"/>
            </a:xfrm>
            <a:prstGeom prst="rect">
              <a:avLst/>
            </a:prstGeom>
          </p:spPr>
        </p:pic>
        <p:pic>
          <p:nvPicPr>
            <p:cNvPr id="6" name="Picture 17">
              <a:extLst>
                <a:ext uri="{FF2B5EF4-FFF2-40B4-BE49-F238E27FC236}">
                  <a16:creationId xmlns:a16="http://schemas.microsoft.com/office/drawing/2014/main" id="{EE3E9C88-B1F0-2F06-7DDC-50AB7082A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693499" y="901674"/>
              <a:ext cx="1921229" cy="1921228"/>
            </a:xfrm>
            <a:prstGeom prst="rect">
              <a:avLst/>
            </a:prstGeom>
          </p:spPr>
        </p:pic>
        <p:sp>
          <p:nvSpPr>
            <p:cNvPr id="8" name="TextBox 20">
              <a:extLst>
                <a:ext uri="{FF2B5EF4-FFF2-40B4-BE49-F238E27FC236}">
                  <a16:creationId xmlns:a16="http://schemas.microsoft.com/office/drawing/2014/main" id="{DD81BE74-07D2-9081-1DC0-52BF3872689D}"/>
                </a:ext>
              </a:extLst>
            </p:cNvPr>
            <p:cNvSpPr txBox="1"/>
            <p:nvPr/>
          </p:nvSpPr>
          <p:spPr>
            <a:xfrm>
              <a:off x="2770498" y="3012858"/>
              <a:ext cx="2923001" cy="641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TRUSTED KEY FIDO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3551A61-A237-8598-F495-DB0A5F35EC23}"/>
              </a:ext>
            </a:extLst>
          </p:cNvPr>
          <p:cNvGrpSpPr/>
          <p:nvPr/>
        </p:nvGrpSpPr>
        <p:grpSpPr>
          <a:xfrm>
            <a:off x="8133126" y="908561"/>
            <a:ext cx="3741405" cy="2746053"/>
            <a:chOff x="8133126" y="908561"/>
            <a:chExt cx="3741405" cy="274605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AE8A5AE-90D3-F0F5-BA5F-860C44756741}"/>
                </a:ext>
              </a:extLst>
            </p:cNvPr>
            <p:cNvSpPr/>
            <p:nvPr/>
          </p:nvSpPr>
          <p:spPr>
            <a:xfrm>
              <a:off x="8133126" y="2519398"/>
              <a:ext cx="3741405" cy="53689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13">
              <a:extLst>
                <a:ext uri="{FF2B5EF4-FFF2-40B4-BE49-F238E27FC236}">
                  <a16:creationId xmlns:a16="http://schemas.microsoft.com/office/drawing/2014/main" id="{EF137522-B3FA-2BE4-9B35-79333FE41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875" t="32802" r="4875" b="13054"/>
            <a:stretch>
              <a:fillRect/>
            </a:stretch>
          </p:blipFill>
          <p:spPr>
            <a:xfrm>
              <a:off x="8444284" y="908561"/>
              <a:ext cx="3119087" cy="1921230"/>
            </a:xfrm>
            <a:prstGeom prst="rect">
              <a:avLst/>
            </a:prstGeom>
          </p:spPr>
        </p:pic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id="{D332B2F4-6EF8-0B44-86FE-49B1A761B38A}"/>
                </a:ext>
              </a:extLst>
            </p:cNvPr>
            <p:cNvSpPr txBox="1"/>
            <p:nvPr/>
          </p:nvSpPr>
          <p:spPr>
            <a:xfrm>
              <a:off x="8359999" y="3012858"/>
              <a:ext cx="2923001" cy="641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TRUSTED KEY PKI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71B3C69-9ACA-74AE-B019-88F18C1CA61D}"/>
              </a:ext>
            </a:extLst>
          </p:cNvPr>
          <p:cNvGrpSpPr/>
          <p:nvPr/>
        </p:nvGrpSpPr>
        <p:grpSpPr>
          <a:xfrm>
            <a:off x="2402159" y="4005975"/>
            <a:ext cx="5957840" cy="2584950"/>
            <a:chOff x="2402159" y="4005975"/>
            <a:chExt cx="5957840" cy="2584950"/>
          </a:xfrm>
        </p:grpSpPr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4121159A-B9E9-34D9-34AB-BC4C63C1F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8459"/>
            <a:stretch>
              <a:fillRect/>
            </a:stretch>
          </p:blipFill>
          <p:spPr>
            <a:xfrm>
              <a:off x="2402159" y="4181630"/>
              <a:ext cx="3456211" cy="2114698"/>
            </a:xfrm>
            <a:prstGeom prst="rect">
              <a:avLst/>
            </a:prstGeom>
          </p:spPr>
        </p:pic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ED8528A4-64AB-521C-5834-A3A1C0E03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6311596" y="4005975"/>
              <a:ext cx="2048403" cy="1820803"/>
            </a:xfrm>
            <a:prstGeom prst="rect">
              <a:avLst/>
            </a:prstGeom>
          </p:spPr>
        </p:pic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E2F0AC56-9051-6236-1904-8048E64CE03E}"/>
                </a:ext>
              </a:extLst>
            </p:cNvPr>
            <p:cNvSpPr txBox="1"/>
            <p:nvPr/>
          </p:nvSpPr>
          <p:spPr>
            <a:xfrm>
              <a:off x="3678997" y="5949169"/>
              <a:ext cx="4358746" cy="641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TRUSTED HUB APPLIANCE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561016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7DB62E1-5493-804B-C28F-2FA8BD9F9E58}"/>
              </a:ext>
            </a:extLst>
          </p:cNvPr>
          <p:cNvGrpSpPr/>
          <p:nvPr/>
        </p:nvGrpSpPr>
        <p:grpSpPr>
          <a:xfrm>
            <a:off x="1051963" y="1432757"/>
            <a:ext cx="2306973" cy="3784613"/>
            <a:chOff x="3405464" y="1107674"/>
            <a:chExt cx="2306973" cy="378461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2CFAE59-D652-E92B-3ADA-310F74E32A82}"/>
                </a:ext>
              </a:extLst>
            </p:cNvPr>
            <p:cNvSpPr/>
            <p:nvPr/>
          </p:nvSpPr>
          <p:spPr>
            <a:xfrm>
              <a:off x="3405464" y="1107674"/>
              <a:ext cx="2306973" cy="3363985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3A22550-BC61-E916-E721-A605550D0D04}"/>
                </a:ext>
              </a:extLst>
            </p:cNvPr>
            <p:cNvSpPr txBox="1"/>
            <p:nvPr/>
          </p:nvSpPr>
          <p:spPr>
            <a:xfrm>
              <a:off x="3553108" y="4471659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BioR502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F455823-64C7-8148-05D0-FFB8B13DAC40}"/>
              </a:ext>
            </a:extLst>
          </p:cNvPr>
          <p:cNvGrpSpPr/>
          <p:nvPr/>
        </p:nvGrpSpPr>
        <p:grpSpPr>
          <a:xfrm>
            <a:off x="4957913" y="1680024"/>
            <a:ext cx="2037189" cy="3537346"/>
            <a:chOff x="3469955" y="1354941"/>
            <a:chExt cx="2037189" cy="353734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EAF7560-32E0-2F51-A7FC-5F4624EB34EB}"/>
                </a:ext>
              </a:extLst>
            </p:cNvPr>
            <p:cNvSpPr/>
            <p:nvPr/>
          </p:nvSpPr>
          <p:spPr>
            <a:xfrm>
              <a:off x="3469955" y="1354941"/>
              <a:ext cx="1987031" cy="2897452"/>
            </a:xfrm>
            <a:prstGeom prst="roundRect">
              <a:avLst/>
            </a:prstGeom>
            <a:blipFill>
              <a:blip r:embed="rId3"/>
              <a:stretch>
                <a:fillRect/>
              </a:stretch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A28D483-1CBD-A970-732A-8A0EF857B933}"/>
                </a:ext>
              </a:extLst>
            </p:cNvPr>
            <p:cNvSpPr txBox="1"/>
            <p:nvPr/>
          </p:nvSpPr>
          <p:spPr>
            <a:xfrm>
              <a:off x="3553108" y="4471659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-SR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2A2B7B-3008-CBC4-91B2-20D3D16A91D0}"/>
              </a:ext>
            </a:extLst>
          </p:cNvPr>
          <p:cNvGrpSpPr/>
          <p:nvPr/>
        </p:nvGrpSpPr>
        <p:grpSpPr>
          <a:xfrm>
            <a:off x="8594080" y="1600734"/>
            <a:ext cx="2851326" cy="3616636"/>
            <a:chOff x="9027799" y="1305265"/>
            <a:chExt cx="2851326" cy="361663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CC1C985-4F3E-3A22-51E0-FBE35A4DC07C}"/>
                </a:ext>
              </a:extLst>
            </p:cNvPr>
            <p:cNvSpPr txBox="1"/>
            <p:nvPr/>
          </p:nvSpPr>
          <p:spPr>
            <a:xfrm>
              <a:off x="9617393" y="4501273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BioR502-MRZ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 descr="A machine with a camera&#10;&#10;Description automatically generated">
              <a:extLst>
                <a:ext uri="{FF2B5EF4-FFF2-40B4-BE49-F238E27FC236}">
                  <a16:creationId xmlns:a16="http://schemas.microsoft.com/office/drawing/2014/main" id="{A4CCD607-0A59-192C-01D7-B74A2D0257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33" t="18889" r="23472" b="17917"/>
            <a:stretch/>
          </p:blipFill>
          <p:spPr>
            <a:xfrm>
              <a:off x="9027799" y="1305265"/>
              <a:ext cx="2851326" cy="3096309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B617607-6941-07F0-6DF2-B9F5DB9EF426}"/>
              </a:ext>
            </a:extLst>
          </p:cNvPr>
          <p:cNvGrpSpPr/>
          <p:nvPr/>
        </p:nvGrpSpPr>
        <p:grpSpPr>
          <a:xfrm>
            <a:off x="3833239" y="254888"/>
            <a:ext cx="4358746" cy="641756"/>
            <a:chOff x="3640897" y="205594"/>
            <a:chExt cx="4358746" cy="64175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9165741-1E7B-42BC-AA6C-4F36EC9D0985}"/>
                </a:ext>
              </a:extLst>
            </p:cNvPr>
            <p:cNvSpPr/>
            <p:nvPr/>
          </p:nvSpPr>
          <p:spPr>
            <a:xfrm>
              <a:off x="3952875" y="205594"/>
              <a:ext cx="3676650" cy="641756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2ABA4A9C-68FA-7443-A370-9A4262C97E51}"/>
                </a:ext>
              </a:extLst>
            </p:cNvPr>
            <p:cNvSpPr txBox="1"/>
            <p:nvPr/>
          </p:nvSpPr>
          <p:spPr>
            <a:xfrm>
              <a:off x="3640897" y="205594"/>
              <a:ext cx="4358746" cy="641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2399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CARD READER 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89FDA7D-F6FA-5496-16D6-F62E89A49610}"/>
              </a:ext>
            </a:extLst>
          </p:cNvPr>
          <p:cNvSpPr/>
          <p:nvPr/>
        </p:nvSpPr>
        <p:spPr>
          <a:xfrm>
            <a:off x="0" y="6000750"/>
            <a:ext cx="12192000" cy="85725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7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D4FC93C-E708-4E6D-2703-0B4C6AD9A626}"/>
              </a:ext>
            </a:extLst>
          </p:cNvPr>
          <p:cNvSpPr/>
          <p:nvPr/>
        </p:nvSpPr>
        <p:spPr>
          <a:xfrm>
            <a:off x="0" y="180893"/>
            <a:ext cx="8554340" cy="77600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A87DB4-6159-9608-2812-272F3274D6BE}"/>
              </a:ext>
            </a:extLst>
          </p:cNvPr>
          <p:cNvSpPr txBox="1"/>
          <p:nvPr/>
        </p:nvSpPr>
        <p:spPr>
          <a:xfrm>
            <a:off x="106650" y="214950"/>
            <a:ext cx="6180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OUR PARTNERS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E149C97-AA21-2217-2060-7D937E048890}"/>
              </a:ext>
            </a:extLst>
          </p:cNvPr>
          <p:cNvSpPr/>
          <p:nvPr/>
        </p:nvSpPr>
        <p:spPr>
          <a:xfrm>
            <a:off x="7972611" y="-2101840"/>
            <a:ext cx="5008228" cy="50082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1B4C877-027C-D376-2BFC-AE3C5F2B3849}"/>
              </a:ext>
            </a:extLst>
          </p:cNvPr>
          <p:cNvSpPr/>
          <p:nvPr/>
        </p:nvSpPr>
        <p:spPr>
          <a:xfrm>
            <a:off x="8567406" y="-912249"/>
            <a:ext cx="3818637" cy="3818637"/>
          </a:xfrm>
          <a:prstGeom prst="ellipse">
            <a:avLst/>
          </a:prstGeom>
          <a:blipFill dpi="0" rotWithShape="1"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intBrush/>
                      </a14:imgEffect>
                    </a14:imgLayer>
                  </a14:imgProps>
                </a:ext>
              </a:extLst>
            </a:blip>
            <a:srcRect/>
            <a:stretch>
              <a:fillRect l="-16000" t="-4000" r="-2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0387A83-C7C8-8C48-2D4A-74E9CC572932}"/>
              </a:ext>
            </a:extLst>
          </p:cNvPr>
          <p:cNvGrpSpPr/>
          <p:nvPr/>
        </p:nvGrpSpPr>
        <p:grpSpPr>
          <a:xfrm>
            <a:off x="644893" y="3432485"/>
            <a:ext cx="10758088" cy="3299570"/>
            <a:chOff x="0" y="0"/>
            <a:chExt cx="22899773" cy="702349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D06BD29-3E05-1E7F-9E79-351124073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0"/>
              <a:ext cx="3852004" cy="141240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62CA800-239C-B086-E7DF-B0B1E6D1F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669054" y="229644"/>
              <a:ext cx="3591301" cy="131681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AD111BC-B095-BD10-1D9D-1D301A210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9202152" y="229644"/>
              <a:ext cx="3712144" cy="136112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7B3341-DA76-5870-FBFE-F843C3022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3727096" y="29194"/>
              <a:ext cx="4137981" cy="151726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EA7916F-F010-76EA-FFB0-39399D3BD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18413260" y="110099"/>
              <a:ext cx="4364209" cy="160021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0E6247E-645A-597F-9592-A3C1284A3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24149" y="1710309"/>
              <a:ext cx="3827855" cy="145458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12B0E10-CB46-356F-ADA0-ED2FDFEDF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4669054" y="1962411"/>
              <a:ext cx="3941221" cy="144511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68EB67D-3369-CE0D-609A-6DBA788F6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9423074" y="2151904"/>
              <a:ext cx="3758905" cy="144023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FE4C209-C24C-33C0-4CDB-09D10BB70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13994779" y="1962411"/>
              <a:ext cx="3941221" cy="144511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33D7282-5E88-EEEB-51F8-82932513D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18748800" y="2151904"/>
              <a:ext cx="3817039" cy="139958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6F746BB-B1B9-24C6-E315-9D4A15E13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>
            <a:xfrm>
              <a:off x="357057" y="3592137"/>
              <a:ext cx="3494947" cy="127089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0FF0F96-CA55-0BEA-6A61-68A1D6892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>
            <a:xfrm>
              <a:off x="4656413" y="3826625"/>
              <a:ext cx="3953862" cy="143776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D05E729-C873-FA0A-8FD1-455243FCA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>
            <a:xfrm>
              <a:off x="9247926" y="3826625"/>
              <a:ext cx="4479171" cy="157145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F66E700-E2C9-F744-1554-2909899AA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>
            <a:xfrm>
              <a:off x="14527196" y="3940097"/>
              <a:ext cx="3697398" cy="134450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DFA7C85-D61A-097C-CDAC-D7C0828F2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>
            <a:xfrm>
              <a:off x="19024694" y="3961431"/>
              <a:ext cx="3638730" cy="132317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05DBB0C-57CD-EC64-915D-E8AD499CA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>
            <a:xfrm>
              <a:off x="5115328" y="5683493"/>
              <a:ext cx="3494947" cy="127089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E3E60B6-30FB-825A-C67A-3162CA659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>
            <a:xfrm>
              <a:off x="9730013" y="5810737"/>
              <a:ext cx="3145026" cy="1143646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135B47F-B66F-A1BC-E29E-E71C5E4AE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14628422" y="5683493"/>
              <a:ext cx="3494947" cy="127089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EE039BC-5DD8-E3DE-D80D-624938455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>
            <a:xfrm>
              <a:off x="19024694" y="5614378"/>
              <a:ext cx="3875079" cy="1409119"/>
            </a:xfrm>
            <a:prstGeom prst="rect">
              <a:avLst/>
            </a:prstGeom>
          </p:spPr>
        </p:pic>
      </p:grpSp>
      <p:pic>
        <p:nvPicPr>
          <p:cNvPr id="30" name="Picture 7">
            <a:extLst>
              <a:ext uri="{FF2B5EF4-FFF2-40B4-BE49-F238E27FC236}">
                <a16:creationId xmlns:a16="http://schemas.microsoft.com/office/drawing/2014/main" id="{31A1DFAE-DE35-FE24-05D9-5E66D728A187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21890" r="25000"/>
          <a:stretch/>
        </p:blipFill>
        <p:spPr>
          <a:xfrm>
            <a:off x="4908113" y="991788"/>
            <a:ext cx="2518994" cy="226205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A6CF808-48DF-6BCF-10BF-65F6446AA0D8}"/>
              </a:ext>
            </a:extLst>
          </p:cNvPr>
          <p:cNvSpPr txBox="1"/>
          <p:nvPr/>
        </p:nvSpPr>
        <p:spPr>
          <a:xfrm>
            <a:off x="341600" y="1345476"/>
            <a:ext cx="4230890" cy="12931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Our customers include banks, mobile network operators, educational institutions, health centers and government organizations in Vietnam</a:t>
            </a:r>
            <a:r>
              <a:rPr lang="en-US" sz="1600" u="none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787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D345299B-E7B4-D66B-2B1E-C047390F1E9D}"/>
              </a:ext>
            </a:extLst>
          </p:cNvPr>
          <p:cNvGrpSpPr/>
          <p:nvPr/>
        </p:nvGrpSpPr>
        <p:grpSpPr>
          <a:xfrm>
            <a:off x="3528727" y="102827"/>
            <a:ext cx="4985238" cy="776001"/>
            <a:chOff x="3798277" y="102827"/>
            <a:chExt cx="4985238" cy="776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D4FC93C-E708-4E6D-2703-0B4C6AD9A626}"/>
                </a:ext>
              </a:extLst>
            </p:cNvPr>
            <p:cNvSpPr/>
            <p:nvPr/>
          </p:nvSpPr>
          <p:spPr>
            <a:xfrm>
              <a:off x="3798277" y="102827"/>
              <a:ext cx="4985238" cy="77600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8A87DB4-6159-9608-2812-272F3274D6BE}"/>
                </a:ext>
              </a:extLst>
            </p:cNvPr>
            <p:cNvSpPr txBox="1"/>
            <p:nvPr/>
          </p:nvSpPr>
          <p:spPr>
            <a:xfrm>
              <a:off x="4824300" y="170942"/>
              <a:ext cx="32953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HONOURS</a:t>
              </a:r>
              <a:endParaRPr lang="en-US" sz="4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7" name="Picture 6" descr="A certificate of a mobile phone service&#10;&#10;Description automatically generated">
            <a:extLst>
              <a:ext uri="{FF2B5EF4-FFF2-40B4-BE49-F238E27FC236}">
                <a16:creationId xmlns:a16="http://schemas.microsoft.com/office/drawing/2014/main" id="{F6F0BDAA-014D-277F-5A3D-EFF428415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1109816"/>
            <a:ext cx="4021282" cy="5486400"/>
          </a:xfrm>
          <a:prstGeom prst="rect">
            <a:avLst/>
          </a:prstGeom>
        </p:spPr>
      </p:pic>
      <p:pic>
        <p:nvPicPr>
          <p:cNvPr id="10" name="Picture 9" descr="A certificate with a red and grey design&#10;&#10;Description automatically generated">
            <a:extLst>
              <a:ext uri="{FF2B5EF4-FFF2-40B4-BE49-F238E27FC236}">
                <a16:creationId xmlns:a16="http://schemas.microsoft.com/office/drawing/2014/main" id="{673DF5FA-F323-9098-2551-A6593F2AD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996" y="1109816"/>
            <a:ext cx="3951186" cy="5486400"/>
          </a:xfrm>
          <a:prstGeom prst="rect">
            <a:avLst/>
          </a:prstGeom>
        </p:spPr>
      </p:pic>
      <p:pic>
        <p:nvPicPr>
          <p:cNvPr id="12" name="Picture 11" descr="A certificate with a red and white design&#10;&#10;Description automatically generated">
            <a:extLst>
              <a:ext uri="{FF2B5EF4-FFF2-40B4-BE49-F238E27FC236}">
                <a16:creationId xmlns:a16="http://schemas.microsoft.com/office/drawing/2014/main" id="{90543276-A5C5-5899-C09B-B4FF75C5E1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182" y="1109816"/>
            <a:ext cx="401428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9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building with a tower&#10;&#10;Description automatically generated with low confidence">
            <a:extLst>
              <a:ext uri="{FF2B5EF4-FFF2-40B4-BE49-F238E27FC236}">
                <a16:creationId xmlns:a16="http://schemas.microsoft.com/office/drawing/2014/main" id="{0A914650-CFB0-C079-DDFE-DC7DC5F3F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03" b="9267"/>
          <a:stretch/>
        </p:blipFill>
        <p:spPr>
          <a:xfrm>
            <a:off x="1" y="-2"/>
            <a:ext cx="4706754" cy="68580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A550EE-085E-30B2-AF6E-9F9AB940D24F}"/>
              </a:ext>
            </a:extLst>
          </p:cNvPr>
          <p:cNvSpPr/>
          <p:nvPr/>
        </p:nvSpPr>
        <p:spPr>
          <a:xfrm>
            <a:off x="4706754" y="-1"/>
            <a:ext cx="7485246" cy="685800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3CDC548-1025-4163-9975-274BBB26C46D}"/>
              </a:ext>
            </a:extLst>
          </p:cNvPr>
          <p:cNvGrpSpPr/>
          <p:nvPr/>
        </p:nvGrpSpPr>
        <p:grpSpPr>
          <a:xfrm>
            <a:off x="6913980" y="434490"/>
            <a:ext cx="3872204" cy="3872204"/>
            <a:chOff x="4368267" y="1301449"/>
            <a:chExt cx="3872204" cy="387220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0DFB667-CC66-7A54-6E15-14CDDC656CEA}"/>
                </a:ext>
              </a:extLst>
            </p:cNvPr>
            <p:cNvSpPr/>
            <p:nvPr/>
          </p:nvSpPr>
          <p:spPr>
            <a:xfrm>
              <a:off x="4368267" y="1301449"/>
              <a:ext cx="3872204" cy="3872204"/>
            </a:xfrm>
            <a:prstGeom prst="ellipse">
              <a:avLst/>
            </a:prstGeom>
            <a:solidFill>
              <a:srgbClr val="FFC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520AF6F-3AAA-411F-9C15-537B0C5B6CCC}"/>
                </a:ext>
              </a:extLst>
            </p:cNvPr>
            <p:cNvSpPr txBox="1"/>
            <p:nvPr/>
          </p:nvSpPr>
          <p:spPr>
            <a:xfrm>
              <a:off x="4776464" y="2726297"/>
              <a:ext cx="322839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accent5">
                      <a:lumMod val="50000"/>
                    </a:schemeClr>
                  </a:solidFill>
                  <a:latin typeface="Bradley Hand ITC" panose="03070402050302030203" pitchFamily="66" charset="0"/>
                </a:rPr>
                <a:t>CONNECT WITH US!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821B0AB-2BE8-621B-DF79-342979138F79}"/>
              </a:ext>
            </a:extLst>
          </p:cNvPr>
          <p:cNvGrpSpPr/>
          <p:nvPr/>
        </p:nvGrpSpPr>
        <p:grpSpPr>
          <a:xfrm>
            <a:off x="5669097" y="5897583"/>
            <a:ext cx="1822594" cy="387221"/>
            <a:chOff x="3596931" y="6125409"/>
            <a:chExt cx="1822594" cy="387221"/>
          </a:xfrm>
        </p:grpSpPr>
        <p:pic>
          <p:nvPicPr>
            <p:cNvPr id="12" name="Graphic 11" descr="Telephone outline">
              <a:extLst>
                <a:ext uri="{FF2B5EF4-FFF2-40B4-BE49-F238E27FC236}">
                  <a16:creationId xmlns:a16="http://schemas.microsoft.com/office/drawing/2014/main" id="{CF7303B5-D0B6-F4C2-682D-AADDD9B3D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6931" y="6125409"/>
              <a:ext cx="387221" cy="38722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A235D9-95A8-2B77-ABF4-3EB3D5661C51}"/>
                </a:ext>
              </a:extLst>
            </p:cNvPr>
            <p:cNvSpPr txBox="1"/>
            <p:nvPr/>
          </p:nvSpPr>
          <p:spPr>
            <a:xfrm>
              <a:off x="4001270" y="6157025"/>
              <a:ext cx="1418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028 3636 6015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C25AAAC-3590-1948-9AF3-4CBFE047EAC1}"/>
              </a:ext>
            </a:extLst>
          </p:cNvPr>
          <p:cNvGrpSpPr/>
          <p:nvPr/>
        </p:nvGrpSpPr>
        <p:grpSpPr>
          <a:xfrm>
            <a:off x="8371332" y="5897583"/>
            <a:ext cx="2620556" cy="387221"/>
            <a:chOff x="6304369" y="6302172"/>
            <a:chExt cx="2620556" cy="387221"/>
          </a:xfrm>
        </p:grpSpPr>
        <p:pic>
          <p:nvPicPr>
            <p:cNvPr id="14" name="Graphic 13" descr="Internet outline">
              <a:extLst>
                <a:ext uri="{FF2B5EF4-FFF2-40B4-BE49-F238E27FC236}">
                  <a16:creationId xmlns:a16="http://schemas.microsoft.com/office/drawing/2014/main" id="{96BA5835-11C9-6713-0CE7-3EBFAF550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04369" y="6302172"/>
              <a:ext cx="387221" cy="38722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8E37376-87E3-0A72-4685-47AD052FC984}"/>
                </a:ext>
              </a:extLst>
            </p:cNvPr>
            <p:cNvSpPr txBox="1"/>
            <p:nvPr/>
          </p:nvSpPr>
          <p:spPr>
            <a:xfrm>
              <a:off x="6789563" y="6324338"/>
              <a:ext cx="2135362" cy="32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E38130F-0981-3BD9-E531-7292FB8C7C3A}"/>
              </a:ext>
            </a:extLst>
          </p:cNvPr>
          <p:cNvGrpSpPr/>
          <p:nvPr/>
        </p:nvGrpSpPr>
        <p:grpSpPr>
          <a:xfrm>
            <a:off x="5651978" y="4879889"/>
            <a:ext cx="6551669" cy="421458"/>
            <a:chOff x="3579812" y="5170178"/>
            <a:chExt cx="6551669" cy="42145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1C83897-0976-B962-8B77-281002307319}"/>
                </a:ext>
              </a:extLst>
            </p:cNvPr>
            <p:cNvSpPr txBox="1"/>
            <p:nvPr/>
          </p:nvSpPr>
          <p:spPr>
            <a:xfrm>
              <a:off x="4001269" y="5265935"/>
              <a:ext cx="61302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MOBILE-ID TECHNOLOGIES &amp; SERVICES JOINT STOCK COMPANY</a:t>
              </a:r>
            </a:p>
          </p:txBody>
        </p:sp>
        <p:pic>
          <p:nvPicPr>
            <p:cNvPr id="26" name="Graphic 25" descr="Employee badge outline">
              <a:extLst>
                <a:ext uri="{FF2B5EF4-FFF2-40B4-BE49-F238E27FC236}">
                  <a16:creationId xmlns:a16="http://schemas.microsoft.com/office/drawing/2014/main" id="{7A357D1F-4A3C-3037-8108-30B4DBE12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79812" y="5170178"/>
              <a:ext cx="421458" cy="421458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BFC8BA5-C0DE-2DB3-091E-8F534417FA75}"/>
              </a:ext>
            </a:extLst>
          </p:cNvPr>
          <p:cNvGrpSpPr/>
          <p:nvPr/>
        </p:nvGrpSpPr>
        <p:grpSpPr>
          <a:xfrm>
            <a:off x="5669097" y="5374481"/>
            <a:ext cx="6534550" cy="390645"/>
            <a:chOff x="3596931" y="5664770"/>
            <a:chExt cx="6534550" cy="39064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4A1D58C-1E8C-72D2-653A-693F4911E0B5}"/>
                </a:ext>
              </a:extLst>
            </p:cNvPr>
            <p:cNvSpPr txBox="1"/>
            <p:nvPr/>
          </p:nvSpPr>
          <p:spPr>
            <a:xfrm>
              <a:off x="4001269" y="5747638"/>
              <a:ext cx="61302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19 Dang Tien Dong street, An Phu ward, Thu Duc City, Ho Chi Minh City</a:t>
              </a:r>
            </a:p>
          </p:txBody>
        </p:sp>
        <p:pic>
          <p:nvPicPr>
            <p:cNvPr id="28" name="Graphic 27" descr="Building outline">
              <a:extLst>
                <a:ext uri="{FF2B5EF4-FFF2-40B4-BE49-F238E27FC236}">
                  <a16:creationId xmlns:a16="http://schemas.microsoft.com/office/drawing/2014/main" id="{7AE3C7AB-6056-CAEB-F2D5-CCBCA91B5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96931" y="5664770"/>
              <a:ext cx="387221" cy="3872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324500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</TotalTime>
  <Words>779</Words>
  <Application>Microsoft Office PowerPoint</Application>
  <PresentationFormat>Widescreen</PresentationFormat>
  <Paragraphs>102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Bradley Hand ITC</vt:lpstr>
      <vt:lpstr>Calibri</vt:lpstr>
      <vt:lpstr>Calibri Light</vt:lpstr>
      <vt:lpstr>Helios</vt:lpstr>
      <vt:lpstr>Helios Bold</vt:lpstr>
      <vt:lpstr>Ink Free</vt:lpstr>
      <vt:lpstr>Roboto</vt:lpstr>
      <vt:lpstr>Rotobo</vt:lpstr>
      <vt:lpstr>SegoeuiPc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Hồ Thị Bích Phượng - Khoa Kỹ thuật Cơ - Điện &amp; Máy tính - VLTECH</dc:creator>
  <cp:lastModifiedBy>Mobile-ID Helpdesk</cp:lastModifiedBy>
  <cp:revision>88</cp:revision>
  <dcterms:created xsi:type="dcterms:W3CDTF">2023-04-04T03:13:02Z</dcterms:created>
  <dcterms:modified xsi:type="dcterms:W3CDTF">2024-09-16T04:52:22Z</dcterms:modified>
</cp:coreProperties>
</file>